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6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notesSlides/notesSlide9.xml" ContentType="application/vnd.openxmlformats-officedocument.presentationml.notesSlide+xml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notesSlides/notesSlide10.xml" ContentType="application/vnd.openxmlformats-officedocument.presentationml.notesSlide+xml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notesSlides/notesSlide11.xml" ContentType="application/vnd.openxmlformats-officedocument.presentationml.notesSlide+xml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</p:sldMasterIdLst>
  <p:notesMasterIdLst>
    <p:notesMasterId r:id="rId43"/>
  </p:notesMasterIdLst>
  <p:handoutMasterIdLst>
    <p:handoutMasterId r:id="rId44"/>
  </p:handoutMasterIdLst>
  <p:sldIdLst>
    <p:sldId id="269" r:id="rId2"/>
    <p:sldId id="718" r:id="rId3"/>
    <p:sldId id="719" r:id="rId4"/>
    <p:sldId id="720" r:id="rId5"/>
    <p:sldId id="723" r:id="rId6"/>
    <p:sldId id="724" r:id="rId7"/>
    <p:sldId id="725" r:id="rId8"/>
    <p:sldId id="726" r:id="rId9"/>
    <p:sldId id="727" r:id="rId10"/>
    <p:sldId id="728" r:id="rId11"/>
    <p:sldId id="729" r:id="rId12"/>
    <p:sldId id="730" r:id="rId13"/>
    <p:sldId id="731" r:id="rId14"/>
    <p:sldId id="732" r:id="rId15"/>
    <p:sldId id="733" r:id="rId16"/>
    <p:sldId id="734" r:id="rId17"/>
    <p:sldId id="735" r:id="rId18"/>
    <p:sldId id="737" r:id="rId19"/>
    <p:sldId id="758" r:id="rId20"/>
    <p:sldId id="752" r:id="rId21"/>
    <p:sldId id="756" r:id="rId22"/>
    <p:sldId id="757" r:id="rId23"/>
    <p:sldId id="760" r:id="rId24"/>
    <p:sldId id="753" r:id="rId25"/>
    <p:sldId id="761" r:id="rId26"/>
    <p:sldId id="754" r:id="rId27"/>
    <p:sldId id="759" r:id="rId28"/>
    <p:sldId id="738" r:id="rId29"/>
    <p:sldId id="739" r:id="rId30"/>
    <p:sldId id="740" r:id="rId31"/>
    <p:sldId id="741" r:id="rId32"/>
    <p:sldId id="742" r:id="rId33"/>
    <p:sldId id="743" r:id="rId34"/>
    <p:sldId id="744" r:id="rId35"/>
    <p:sldId id="745" r:id="rId36"/>
    <p:sldId id="746" r:id="rId37"/>
    <p:sldId id="747" r:id="rId38"/>
    <p:sldId id="748" r:id="rId39"/>
    <p:sldId id="750" r:id="rId40"/>
    <p:sldId id="749" r:id="rId41"/>
    <p:sldId id="751" r:id="rId42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24B8"/>
    <a:srgbClr val="650767"/>
    <a:srgbClr val="00CC06"/>
    <a:srgbClr val="CC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56" autoAdjust="0"/>
    <p:restoredTop sz="77487" autoAdjust="0"/>
  </p:normalViewPr>
  <p:slideViewPr>
    <p:cSldViewPr snapToGrid="0">
      <p:cViewPr varScale="1">
        <p:scale>
          <a:sx n="80" d="100"/>
          <a:sy n="80" d="100"/>
        </p:scale>
        <p:origin x="-17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042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1" Type="http://schemas.openxmlformats.org/officeDocument/2006/relationships/image" Target="../media/image15.wmf"/><Relationship Id="rId2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image" Target="../media/image17.wmf"/><Relationship Id="rId3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16.wmf"/><Relationship Id="rId3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Relationship Id="rId2" Type="http://schemas.openxmlformats.org/officeDocument/2006/relationships/image" Target="../media/image24.wmf"/><Relationship Id="rId3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9.wmf"/><Relationship Id="rId5" Type="http://schemas.openxmlformats.org/officeDocument/2006/relationships/image" Target="../media/image20.wmf"/><Relationship Id="rId6" Type="http://schemas.openxmlformats.org/officeDocument/2006/relationships/image" Target="../media/image28.wmf"/><Relationship Id="rId7" Type="http://schemas.openxmlformats.org/officeDocument/2006/relationships/image" Target="../media/image29.wmf"/><Relationship Id="rId1" Type="http://schemas.openxmlformats.org/officeDocument/2006/relationships/image" Target="../media/image26.wmf"/><Relationship Id="rId2" Type="http://schemas.openxmlformats.org/officeDocument/2006/relationships/image" Target="../media/image2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Relationship Id="rId2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27" tIns="45714" rIns="91427" bIns="457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27" tIns="45714" rIns="91427" bIns="45714" rtlCol="0"/>
          <a:lstStyle>
            <a:lvl1pPr algn="r">
              <a:defRPr sz="1200"/>
            </a:lvl1pPr>
          </a:lstStyle>
          <a:p>
            <a:fld id="{5F567952-1C07-4670-9052-CC0A48364281}" type="datetimeFigureOut">
              <a:rPr lang="en-US" smtClean="0"/>
              <a:t>9/26/16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27" tIns="45714" rIns="91427" bIns="457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27" tIns="45714" rIns="91427" bIns="45714" rtlCol="0" anchor="b"/>
          <a:lstStyle>
            <a:lvl1pPr algn="r">
              <a:defRPr sz="1200"/>
            </a:lvl1pPr>
          </a:lstStyle>
          <a:p>
            <a:fld id="{52E97AAC-867A-455D-81E7-A7D04CDAF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7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r">
              <a:defRPr sz="1300"/>
            </a:lvl1pPr>
          </a:lstStyle>
          <a:p>
            <a:fld id="{19FE052C-998B-4B08-8852-445E80429695}" type="datetimeFigureOut">
              <a:rPr lang="en-US" smtClean="0"/>
              <a:pPr/>
              <a:t>9/26/16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47" tIns="48324" rIns="96647" bIns="483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47" tIns="48324" rIns="96647" bIns="4832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r">
              <a:defRPr sz="1300"/>
            </a:lvl1pPr>
          </a:lstStyle>
          <a:p>
            <a:fld id="{BC2CD6EC-C0D4-46F8-B0D1-9A2D7EFD51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37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66788" eaLnBrk="0" hangingPunct="0"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66788" eaLnBrk="0" hangingPunct="0"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66788" eaLnBrk="0" hangingPunct="0"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75000"/>
              <a:buChar char="–"/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75000"/>
              <a:buChar char="–"/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75000"/>
              <a:buChar char="–"/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75000"/>
              <a:buChar char="–"/>
              <a:defRPr sz="2000">
                <a:solidFill>
                  <a:schemeClr val="bg2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917C195-1E00-8744-A467-F6A5CD4523B1}" type="slidenum">
              <a:rPr lang="en-US" sz="1300">
                <a:solidFill>
                  <a:schemeClr val="tx1"/>
                </a:solidFill>
              </a:rPr>
              <a:pPr/>
              <a:t>3</a:t>
            </a:fld>
            <a:endParaRPr lang="en-US" sz="1300">
              <a:solidFill>
                <a:schemeClr val="tx1"/>
              </a:solidFill>
            </a:endParaRPr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49586D2-9367-2A4D-993A-C2B145AD4EB3}" type="slidenum">
              <a:rPr lang="en-US" sz="1300"/>
              <a:pPr/>
              <a:t>13</a:t>
            </a:fld>
            <a:endParaRPr lang="en-US" sz="13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F3024D4-06CE-8F49-8E70-1BD20EEB1411}" type="slidenum">
              <a:rPr lang="en-US" sz="1300"/>
              <a:pPr/>
              <a:t>14</a:t>
            </a:fld>
            <a:endParaRPr lang="en-US" sz="1300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Times New Roman" charset="0"/>
              </a:rPr>
              <a:t>$ cat </a:t>
            </a:r>
            <a:r>
              <a:rPr lang="en-US" dirty="0" err="1">
                <a:latin typeface="Times New Roman" charset="0"/>
              </a:rPr>
              <a:t>arithmetic.c</a:t>
            </a:r>
            <a:endParaRPr lang="en-US" dirty="0">
              <a:latin typeface="Times New Roman" charset="0"/>
            </a:endParaRPr>
          </a:p>
          <a:p>
            <a:r>
              <a:rPr lang="en-US" dirty="0">
                <a:latin typeface="Times New Roman" charset="0"/>
              </a:rPr>
              <a:t>#include &lt;</a:t>
            </a:r>
            <a:r>
              <a:rPr lang="en-US" dirty="0" err="1">
                <a:latin typeface="Times New Roman" charset="0"/>
              </a:rPr>
              <a:t>stdio.h</a:t>
            </a:r>
            <a:r>
              <a:rPr lang="en-US" dirty="0">
                <a:latin typeface="Times New Roman" charset="0"/>
              </a:rPr>
              <a:t>&gt;</a:t>
            </a:r>
          </a:p>
          <a:p>
            <a:endParaRPr lang="en-US" dirty="0">
              <a:latin typeface="Times New Roman" charset="0"/>
            </a:endParaRPr>
          </a:p>
          <a:p>
            <a:r>
              <a:rPr lang="en-US" dirty="0" err="1">
                <a:latin typeface="Times New Roman" charset="0"/>
              </a:rPr>
              <a:t>int</a:t>
            </a:r>
            <a:r>
              <a:rPr lang="en-US" dirty="0">
                <a:latin typeface="Times New Roman" charset="0"/>
              </a:rPr>
              <a:t> main() {</a:t>
            </a:r>
          </a:p>
          <a:p>
            <a:endParaRPr lang="en-US" dirty="0">
              <a:latin typeface="Times New Roman" charset="0"/>
            </a:endParaRPr>
          </a:p>
          <a:p>
            <a:r>
              <a:rPr lang="en-US" dirty="0">
                <a:latin typeface="Times New Roman" charset="0"/>
              </a:rPr>
              <a:t>  </a:t>
            </a:r>
            <a:r>
              <a:rPr lang="en-US" dirty="0" err="1">
                <a:latin typeface="Times New Roman" charset="0"/>
              </a:rPr>
              <a:t>int</a:t>
            </a:r>
            <a:r>
              <a:rPr lang="en-US" dirty="0">
                <a:latin typeface="Times New Roman" charset="0"/>
              </a:rPr>
              <a:t> </a:t>
            </a:r>
            <a:r>
              <a:rPr lang="en-US" dirty="0" err="1">
                <a:latin typeface="Times New Roman" charset="0"/>
              </a:rPr>
              <a:t>adccount</a:t>
            </a:r>
            <a:r>
              <a:rPr lang="en-US" dirty="0">
                <a:latin typeface="Times New Roman" charset="0"/>
              </a:rPr>
              <a:t> = 2048;</a:t>
            </a:r>
          </a:p>
          <a:p>
            <a:r>
              <a:rPr lang="en-US" dirty="0">
                <a:latin typeface="Times New Roman" charset="0"/>
              </a:rPr>
              <a:t>  float </a:t>
            </a:r>
            <a:r>
              <a:rPr lang="en-US" dirty="0" err="1">
                <a:latin typeface="Times New Roman" charset="0"/>
              </a:rPr>
              <a:t>vtemp</a:t>
            </a:r>
            <a:r>
              <a:rPr lang="en-US" dirty="0">
                <a:latin typeface="Times New Roman" charset="0"/>
              </a:rPr>
              <a:t>;</a:t>
            </a:r>
          </a:p>
          <a:p>
            <a:r>
              <a:rPr lang="en-US" dirty="0">
                <a:latin typeface="Times New Roman" charset="0"/>
              </a:rPr>
              <a:t>  float </a:t>
            </a:r>
            <a:r>
              <a:rPr lang="en-US" dirty="0" err="1">
                <a:latin typeface="Times New Roman" charset="0"/>
              </a:rPr>
              <a:t>tempc</a:t>
            </a:r>
            <a:r>
              <a:rPr lang="en-US" dirty="0">
                <a:latin typeface="Times New Roman" charset="0"/>
              </a:rPr>
              <a:t>;</a:t>
            </a:r>
          </a:p>
          <a:p>
            <a:endParaRPr lang="en-US" dirty="0">
              <a:latin typeface="Times New Roman" charset="0"/>
            </a:endParaRPr>
          </a:p>
          <a:p>
            <a:r>
              <a:rPr lang="en-US" dirty="0">
                <a:latin typeface="Times New Roman" charset="0"/>
              </a:rPr>
              <a:t>  </a:t>
            </a:r>
            <a:r>
              <a:rPr lang="en-US" dirty="0" err="1">
                <a:latin typeface="Times New Roman" charset="0"/>
              </a:rPr>
              <a:t>vtemp</a:t>
            </a:r>
            <a:r>
              <a:rPr lang="en-US" dirty="0">
                <a:latin typeface="Times New Roman" charset="0"/>
              </a:rPr>
              <a:t> = </a:t>
            </a:r>
            <a:r>
              <a:rPr lang="en-US" dirty="0" err="1">
                <a:latin typeface="Times New Roman" charset="0"/>
              </a:rPr>
              <a:t>adccount</a:t>
            </a:r>
            <a:r>
              <a:rPr lang="en-US" dirty="0">
                <a:latin typeface="Times New Roman" charset="0"/>
              </a:rPr>
              <a:t>/4095 * 1.5;</a:t>
            </a:r>
          </a:p>
          <a:p>
            <a:r>
              <a:rPr lang="sk-SK" dirty="0">
                <a:latin typeface="Times New Roman" charset="0"/>
              </a:rPr>
              <a:t>  tempc = (vtemp-0.986)/0.00355;</a:t>
            </a:r>
          </a:p>
          <a:p>
            <a:endParaRPr lang="sk-SK" dirty="0">
              <a:latin typeface="Times New Roman" charset="0"/>
            </a:endParaRPr>
          </a:p>
          <a:p>
            <a:r>
              <a:rPr lang="sk-SK" dirty="0">
                <a:latin typeface="Times New Roman" charset="0"/>
              </a:rPr>
              <a:t>  printf("vtemp: %f\n", vtemp);</a:t>
            </a:r>
          </a:p>
          <a:p>
            <a:r>
              <a:rPr lang="sk-SK" dirty="0">
                <a:latin typeface="Times New Roman" charset="0"/>
              </a:rPr>
              <a:t>  printf("tempc: %f\n", tempc);</a:t>
            </a:r>
          </a:p>
          <a:p>
            <a:r>
              <a:rPr lang="sk-SK" dirty="0">
                <a:latin typeface="Times New Roman" charset="0"/>
              </a:rPr>
              <a:t>}</a:t>
            </a:r>
          </a:p>
          <a:p>
            <a:endParaRPr lang="sk-SK" dirty="0">
              <a:latin typeface="Times New Roman" charset="0"/>
            </a:endParaRPr>
          </a:p>
          <a:p>
            <a:r>
              <a:rPr lang="en-US" dirty="0">
                <a:latin typeface="Times New Roman" charset="0"/>
              </a:rPr>
              <a:t>$ </a:t>
            </a:r>
            <a:r>
              <a:rPr lang="en-US" dirty="0" err="1">
                <a:latin typeface="Times New Roman" charset="0"/>
              </a:rPr>
              <a:t>gcc</a:t>
            </a:r>
            <a:r>
              <a:rPr lang="en-US" dirty="0">
                <a:latin typeface="Times New Roman" charset="0"/>
              </a:rPr>
              <a:t> </a:t>
            </a:r>
            <a:r>
              <a:rPr lang="en-US" dirty="0" err="1">
                <a:latin typeface="Times New Roman" charset="0"/>
              </a:rPr>
              <a:t>arithmetic.c</a:t>
            </a:r>
            <a:endParaRPr lang="en-US" dirty="0">
              <a:latin typeface="Times New Roman" charset="0"/>
            </a:endParaRPr>
          </a:p>
          <a:p>
            <a:endParaRPr lang="en-US" dirty="0">
              <a:latin typeface="Times New Roman" charset="0"/>
            </a:endParaRPr>
          </a:p>
          <a:p>
            <a:r>
              <a:rPr lang="en-US" dirty="0">
                <a:latin typeface="Times New Roman" charset="0"/>
              </a:rPr>
              <a:t>$ ./</a:t>
            </a:r>
            <a:r>
              <a:rPr lang="en-US" dirty="0" err="1">
                <a:latin typeface="Times New Roman" charset="0"/>
              </a:rPr>
              <a:t>a.out</a:t>
            </a:r>
            <a:r>
              <a:rPr lang="en-US" dirty="0">
                <a:latin typeface="Times New Roman" charset="0"/>
              </a:rPr>
              <a:t> </a:t>
            </a:r>
          </a:p>
          <a:p>
            <a:r>
              <a:rPr lang="sk-SK" dirty="0">
                <a:latin typeface="Times New Roman" charset="0"/>
              </a:rPr>
              <a:t>vtemp: 0.000000</a:t>
            </a:r>
          </a:p>
          <a:p>
            <a:r>
              <a:rPr lang="sk-SK" dirty="0">
                <a:latin typeface="Times New Roman" charset="0"/>
              </a:rPr>
              <a:t>tempc: -277.746490</a:t>
            </a:r>
          </a:p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B64E791-9C8A-B445-8D04-65368684DF28}" type="slidenum">
              <a:rPr lang="en-US" sz="1300"/>
              <a:pPr/>
              <a:t>15</a:t>
            </a:fld>
            <a:endParaRPr lang="en-US" sz="130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36E26CB-51E9-ED4F-9181-2CD0B30CA4E1}" type="slidenum">
              <a:rPr lang="en-US" sz="1300"/>
              <a:pPr/>
              <a:t>16</a:t>
            </a:fld>
            <a:endParaRPr lang="en-US" sz="1300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latin typeface="Times New Roman" charset="0"/>
              </a:rPr>
              <a:t>53K</a:t>
            </a:r>
          </a:p>
          <a:p>
            <a:endParaRPr lang="en-US" dirty="0" smtClean="0">
              <a:latin typeface="Times New Roman" charset="0"/>
            </a:endParaRPr>
          </a:p>
          <a:p>
            <a:r>
              <a:rPr lang="en-US" dirty="0" smtClean="0">
                <a:latin typeface="Times New Roman" charset="0"/>
              </a:rPr>
              <a:t>2*pi*f = 1 / (R * C)</a:t>
            </a:r>
          </a:p>
          <a:p>
            <a:endParaRPr lang="en-US" dirty="0" smtClean="0">
              <a:latin typeface="Times New Roman" charset="0"/>
            </a:endParaRPr>
          </a:p>
          <a:p>
            <a:r>
              <a:rPr lang="en-US" dirty="0" smtClean="0">
                <a:latin typeface="Times New Roman" charset="0"/>
              </a:rPr>
              <a:t>2*pi*30 = 1 / ( R * .1e-6)</a:t>
            </a:r>
          </a:p>
          <a:p>
            <a:r>
              <a:rPr lang="en-US" dirty="0" smtClean="0">
                <a:latin typeface="Times New Roman" charset="0"/>
              </a:rPr>
              <a:t>R = 53051</a:t>
            </a:r>
          </a:p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6520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6520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6520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6520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EB3544E-E4E9-F647-A1BC-07ED95A97C6F}" type="slidenum">
              <a:rPr lang="en-US" sz="1300"/>
              <a:pPr/>
              <a:t>17</a:t>
            </a:fld>
            <a:endParaRPr lang="en-US" sz="13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0B58874-6DD3-3448-96CD-ABE81F6CA36D}" type="slidenum">
              <a:rPr lang="en-US" sz="1300"/>
              <a:pPr/>
              <a:t>18</a:t>
            </a:fld>
            <a:endParaRPr lang="en-US" sz="1300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139ADA4-0E0A-414C-A2EC-DBD889EEB3A9}" type="slidenum">
              <a:rPr lang="en-US" sz="1300">
                <a:cs typeface="Arial" charset="0"/>
              </a:rPr>
              <a:pPr eaLnBrk="1" hangingPunct="1"/>
              <a:t>33</a:t>
            </a:fld>
            <a:endParaRPr lang="en-US" sz="1300">
              <a:cs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808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33FDF39-C6AC-6F4C-811A-9F031BE9186C}" type="slidenum">
              <a:rPr lang="en-US" sz="1300"/>
              <a:pPr/>
              <a:t>39</a:t>
            </a:fld>
            <a:endParaRPr lang="en-US" sz="13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5A6FE7F-A7FE-4C48-BEDA-A4E0C45C660A}" type="slidenum">
              <a:rPr lang="en-US" sz="1300"/>
              <a:pPr/>
              <a:t>5</a:t>
            </a:fld>
            <a:endParaRPr lang="en-US" sz="1300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513F8D1-FE8A-B649-B339-8D6733B8A3A7}" type="slidenum">
              <a:rPr lang="en-US" sz="1300"/>
              <a:pPr/>
              <a:t>6</a:t>
            </a:fld>
            <a:endParaRPr lang="en-US" sz="1300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E99FB44-63DE-B04D-91F6-D8F138A529C0}" type="slidenum">
              <a:rPr lang="en-US" sz="1300"/>
              <a:pPr/>
              <a:t>7</a:t>
            </a:fld>
            <a:endParaRPr lang="en-US" sz="130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D4229CC-53BB-3446-9980-A85EB178075E}" type="slidenum">
              <a:rPr lang="en-US" sz="1300"/>
              <a:pPr/>
              <a:t>8</a:t>
            </a:fld>
            <a:endParaRPr lang="en-US" sz="1300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C274DF5-6B5A-6D43-9E47-FB8353E5D032}" type="slidenum">
              <a:rPr lang="en-US" sz="1300"/>
              <a:pPr/>
              <a:t>9</a:t>
            </a:fld>
            <a:endParaRPr lang="en-US" sz="130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F2922E8-6A4F-7A4D-83BC-B6696461F605}" type="slidenum">
              <a:rPr lang="en-US" sz="1300"/>
              <a:pPr/>
              <a:t>10</a:t>
            </a:fld>
            <a:endParaRPr lang="en-US" sz="1300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FD033D5-76FE-8747-815C-1F806D1E4ED5}" type="slidenum">
              <a:rPr lang="en-US" sz="1300"/>
              <a:pPr/>
              <a:t>11</a:t>
            </a:fld>
            <a:endParaRPr lang="en-US" sz="1300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63613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B7A9449-3F84-AF42-805A-7BFEBA52E2AD}" type="slidenum">
              <a:rPr lang="en-US" sz="1300"/>
              <a:pPr/>
              <a:t>12</a:t>
            </a:fld>
            <a:endParaRPr lang="en-US" sz="1300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ck&amp;w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67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494" y="469200"/>
            <a:ext cx="7772400" cy="1308232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494" y="1941516"/>
            <a:ext cx="5009103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5967630"/>
            <a:ext cx="9144001" cy="890370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9" name="Picture 8" descr="ecelogorb.psd"/>
          <p:cNvPicPr>
            <a:picLocks noChangeAspect="1"/>
          </p:cNvPicPr>
          <p:nvPr userDrawn="1"/>
        </p:nvPicPr>
        <p:blipFill>
          <a:blip r:embed="rId3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528" y="6080245"/>
            <a:ext cx="3275179" cy="655036"/>
          </a:xfrm>
          <a:prstGeom prst="rect">
            <a:avLst/>
          </a:prstGeom>
          <a:effectLst/>
        </p:spPr>
      </p:pic>
      <p:pic>
        <p:nvPicPr>
          <p:cNvPr id="10" name="Picture 9" descr="CMU_logo_horiz_black.eps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8519" y="6259200"/>
            <a:ext cx="3895838" cy="354413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0" y="11611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37557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2357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3316288" y="1070426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316288" y="5185226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457201" y="1070426"/>
            <a:ext cx="2859088" cy="4919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84071" y="145143"/>
            <a:ext cx="5959929" cy="771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80010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762000"/>
            <a:ext cx="3924300" cy="5562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762000"/>
            <a:ext cx="3924300" cy="5562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622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1534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371600"/>
            <a:ext cx="3581400" cy="4495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3581400" cy="21717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95700"/>
            <a:ext cx="3581400" cy="21717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52400" y="6553200"/>
            <a:ext cx="26670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2008</a:t>
            </a:r>
            <a:endParaRPr lang="en-US" sz="70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EECS194-5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096000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A8BE1-6791-7843-9C1A-08D167DCE0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85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4327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9500"/>
            <a:ext cx="8229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1pPr>
            <a:lvl2pPr>
              <a:buFont typeface="Wingdings" charset="2"/>
              <a:buChar char="§"/>
              <a:defRPr sz="1800">
                <a:solidFill>
                  <a:schemeClr val="accent2">
                    <a:lumMod val="50000"/>
                  </a:schemeClr>
                </a:solidFill>
                <a:latin typeface="Arial"/>
              </a:defRPr>
            </a:lvl2pPr>
            <a:lvl3pPr>
              <a:buFont typeface="Wingdings" charset="2"/>
              <a:buChar char="§"/>
              <a:defRPr sz="1800">
                <a:solidFill>
                  <a:schemeClr val="accent2">
                    <a:lumMod val="75000"/>
                  </a:schemeClr>
                </a:solidFill>
                <a:latin typeface="Arial"/>
              </a:defRPr>
            </a:lvl3pPr>
            <a:lvl4pPr>
              <a:buFont typeface="Wingdings" charset="2"/>
              <a:buChar char="§"/>
              <a:defRPr sz="16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648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70214"/>
            <a:ext cx="4040188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70214"/>
            <a:ext cx="4041775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49788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0" y="11611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359" y="264849"/>
            <a:ext cx="5102012" cy="54250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9306" y="274638"/>
            <a:ext cx="8387494" cy="532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edit Master title style</a:t>
            </a:r>
            <a:endParaRPr lang="en-US" dirty="0"/>
          </a:p>
        </p:txBody>
      </p:sp>
      <p:pic>
        <p:nvPicPr>
          <p:cNvPr id="9" name="Picture 8" descr="footer.pn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215" y="6267135"/>
            <a:ext cx="9189720" cy="611833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ecelogorb.psd"/>
          <p:cNvPicPr>
            <a:picLocks noChangeAspect="1"/>
          </p:cNvPicPr>
          <p:nvPr userDrawn="1"/>
        </p:nvPicPr>
        <p:blipFill>
          <a:blip r:embed="rId20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50" y="6294367"/>
            <a:ext cx="2563296" cy="512659"/>
          </a:xfrm>
          <a:prstGeom prst="rect">
            <a:avLst/>
          </a:prstGeom>
          <a:effectLst/>
        </p:spPr>
      </p:pic>
      <p:pic>
        <p:nvPicPr>
          <p:cNvPr id="11" name="Picture 10" descr="CMU_logo_horiz_black.eps"/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668" y="6393688"/>
            <a:ext cx="3714414" cy="337908"/>
          </a:xfrm>
          <a:prstGeom prst="rect">
            <a:avLst/>
          </a:prstGeom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223845" y="63904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7377534" y="11545"/>
            <a:ext cx="2078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Embedded Real-Time Systems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3" r:id="rId3"/>
    <p:sldLayoutId id="2147483667" r:id="rId4"/>
    <p:sldLayoutId id="2147483668" r:id="rId5"/>
    <p:sldLayoutId id="2147483669" r:id="rId6"/>
    <p:sldLayoutId id="2147483670" r:id="rId7"/>
    <p:sldLayoutId id="2147483672" r:id="rId8"/>
    <p:sldLayoutId id="2147483657" r:id="rId9"/>
    <p:sldLayoutId id="2147483662" r:id="rId10"/>
    <p:sldLayoutId id="2147483649" r:id="rId11"/>
    <p:sldLayoutId id="2147483660" r:id="rId12"/>
    <p:sldLayoutId id="2147483658" r:id="rId13"/>
    <p:sldLayoutId id="2147483659" r:id="rId14"/>
    <p:sldLayoutId id="2147483674" r:id="rId15"/>
    <p:sldLayoutId id="2147483675" r:id="rId16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22.wmf"/><Relationship Id="rId6" Type="http://schemas.openxmlformats.org/officeDocument/2006/relationships/oleObject" Target="../embeddings/oleObject15.bin"/><Relationship Id="rId7" Type="http://schemas.openxmlformats.org/officeDocument/2006/relationships/image" Target="../media/image16.wmf"/><Relationship Id="rId8" Type="http://schemas.openxmlformats.org/officeDocument/2006/relationships/oleObject" Target="../embeddings/oleObject16.bin"/><Relationship Id="rId9" Type="http://schemas.openxmlformats.org/officeDocument/2006/relationships/image" Target="../media/image17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17.bin"/><Relationship Id="rId5" Type="http://schemas.openxmlformats.org/officeDocument/2006/relationships/image" Target="../media/image23.wmf"/><Relationship Id="rId6" Type="http://schemas.openxmlformats.org/officeDocument/2006/relationships/oleObject" Target="../embeddings/oleObject18.bin"/><Relationship Id="rId7" Type="http://schemas.openxmlformats.org/officeDocument/2006/relationships/image" Target="../media/image24.wmf"/><Relationship Id="rId8" Type="http://schemas.openxmlformats.org/officeDocument/2006/relationships/oleObject" Target="../embeddings/oleObject19.bin"/><Relationship Id="rId9" Type="http://schemas.openxmlformats.org/officeDocument/2006/relationships/image" Target="../media/image25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wmf"/><Relationship Id="rId12" Type="http://schemas.openxmlformats.org/officeDocument/2006/relationships/oleObject" Target="../embeddings/oleObject24.bin"/><Relationship Id="rId13" Type="http://schemas.openxmlformats.org/officeDocument/2006/relationships/image" Target="../media/image20.wmf"/><Relationship Id="rId14" Type="http://schemas.openxmlformats.org/officeDocument/2006/relationships/oleObject" Target="../embeddings/oleObject25.bin"/><Relationship Id="rId15" Type="http://schemas.openxmlformats.org/officeDocument/2006/relationships/image" Target="../media/image28.wmf"/><Relationship Id="rId16" Type="http://schemas.openxmlformats.org/officeDocument/2006/relationships/oleObject" Target="../embeddings/oleObject26.bin"/><Relationship Id="rId17" Type="http://schemas.openxmlformats.org/officeDocument/2006/relationships/image" Target="../media/image29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20.bin"/><Relationship Id="rId5" Type="http://schemas.openxmlformats.org/officeDocument/2006/relationships/image" Target="../media/image26.wmf"/><Relationship Id="rId6" Type="http://schemas.openxmlformats.org/officeDocument/2006/relationships/oleObject" Target="../embeddings/oleObject21.bin"/><Relationship Id="rId7" Type="http://schemas.openxmlformats.org/officeDocument/2006/relationships/image" Target="../media/image27.emf"/><Relationship Id="rId8" Type="http://schemas.openxmlformats.org/officeDocument/2006/relationships/oleObject" Target="../embeddings/oleObject22.bin"/><Relationship Id="rId9" Type="http://schemas.openxmlformats.org/officeDocument/2006/relationships/image" Target="../media/image17.wmf"/><Relationship Id="rId10" Type="http://schemas.openxmlformats.org/officeDocument/2006/relationships/oleObject" Target="../embeddings/oleObject2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27.bin"/><Relationship Id="rId5" Type="http://schemas.openxmlformats.org/officeDocument/2006/relationships/image" Target="../media/image30.wmf"/><Relationship Id="rId6" Type="http://schemas.openxmlformats.org/officeDocument/2006/relationships/oleObject" Target="../embeddings/oleObject28.bin"/><Relationship Id="rId7" Type="http://schemas.openxmlformats.org/officeDocument/2006/relationships/image" Target="../media/image31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5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6.w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17.w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18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.bin"/><Relationship Id="rId12" Type="http://schemas.openxmlformats.org/officeDocument/2006/relationships/oleObject" Target="../embeddings/oleObject10.bin"/><Relationship Id="rId13" Type="http://schemas.openxmlformats.org/officeDocument/2006/relationships/oleObject" Target="../embeddings/oleObject11.bin"/><Relationship Id="rId14" Type="http://schemas.openxmlformats.org/officeDocument/2006/relationships/oleObject" Target="../embeddings/oleObject12.bin"/><Relationship Id="rId15" Type="http://schemas.openxmlformats.org/officeDocument/2006/relationships/oleObject" Target="../embeddings/oleObject13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9.w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17.wmf"/><Relationship Id="rId8" Type="http://schemas.openxmlformats.org/officeDocument/2006/relationships/oleObject" Target="../embeddings/oleObject7.bin"/><Relationship Id="rId9" Type="http://schemas.openxmlformats.org/officeDocument/2006/relationships/image" Target="../media/image20.wmf"/><Relationship Id="rId10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493" y="92171"/>
            <a:ext cx="7949546" cy="1199031"/>
          </a:xfrm>
        </p:spPr>
        <p:txBody>
          <a:bodyPr/>
          <a:lstStyle/>
          <a:p>
            <a:r>
              <a:rPr lang="en-US" sz="3200" b="1" dirty="0" smtClean="0"/>
              <a:t>18-349: Introduction to Embedded </a:t>
            </a:r>
            <a:br>
              <a:rPr lang="en-US" sz="3200" b="1" dirty="0" smtClean="0"/>
            </a:br>
            <a:r>
              <a:rPr lang="en-US" sz="3200" b="1" dirty="0" smtClean="0"/>
              <a:t>Real-Time Systems</a:t>
            </a:r>
            <a:br>
              <a:rPr lang="en-US" sz="3200" b="1" dirty="0" smtClean="0"/>
            </a:b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84" y="2271645"/>
            <a:ext cx="4759749" cy="1549754"/>
          </a:xfrm>
        </p:spPr>
        <p:txBody>
          <a:bodyPr/>
          <a:lstStyle/>
          <a:p>
            <a:r>
              <a:rPr lang="en-US" sz="2000" b="1" dirty="0" smtClean="0">
                <a:solidFill>
                  <a:schemeClr val="accent5"/>
                </a:solidFill>
              </a:rPr>
              <a:t>Anthony Rowe</a:t>
            </a:r>
          </a:p>
          <a:p>
            <a:r>
              <a:rPr lang="en-US" sz="2000" dirty="0" smtClean="0">
                <a:solidFill>
                  <a:schemeClr val="accent5"/>
                </a:solidFill>
              </a:rPr>
              <a:t>Electrical and Computer Engineering</a:t>
            </a:r>
          </a:p>
          <a:p>
            <a:r>
              <a:rPr lang="en-US" sz="2000" dirty="0" smtClean="0">
                <a:solidFill>
                  <a:schemeClr val="accent5"/>
                </a:solidFill>
              </a:rPr>
              <a:t>Carnegie Mellon University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96252" y="2416686"/>
            <a:ext cx="4397261" cy="17526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accent1"/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411887" y="1330460"/>
            <a:ext cx="661603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Lecture </a:t>
            </a:r>
            <a:r>
              <a:rPr lang="en-US" sz="3200" b="1" dirty="0" smtClean="0"/>
              <a:t>8: ADC and DAC*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293646" y="6560547"/>
            <a:ext cx="7475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* Slides based off of </a:t>
            </a:r>
            <a:r>
              <a:rPr lang="en-US" sz="1400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Prabal</a:t>
            </a:r>
            <a:r>
              <a:rPr lang="en-US" sz="1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Dutta</a:t>
            </a:r>
            <a:r>
              <a:rPr lang="en-US" sz="1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at University of Michigan’s embedded course.</a:t>
            </a:r>
            <a:endParaRPr lang="en-US" sz="1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8839121" y="6619553"/>
            <a:ext cx="573688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A29622C-E2CE-6047-815C-88C35651CCE5}" type="slidenum">
              <a:rPr lang="en-US" sz="1200"/>
              <a:pPr>
                <a:defRPr/>
              </a:pPr>
              <a:t>10</a:t>
            </a:fld>
            <a:endParaRPr lang="en-US" sz="1200" dirty="0"/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69863" y="76200"/>
            <a:ext cx="8880475" cy="914400"/>
          </a:xfrm>
        </p:spPr>
        <p:txBody>
          <a:bodyPr/>
          <a:lstStyle/>
          <a:p>
            <a:r>
              <a:rPr lang="en-US" sz="2800" b="1" dirty="0">
                <a:cs typeface="Arial"/>
              </a:rPr>
              <a:t>Choosing the horizontal granularity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371600"/>
            <a:ext cx="4724400" cy="4495800"/>
          </a:xfrm>
        </p:spPr>
        <p:txBody>
          <a:bodyPr/>
          <a:lstStyle/>
          <a:p>
            <a:r>
              <a:rPr lang="en-US" sz="2000" dirty="0">
                <a:solidFill>
                  <a:srgbClr val="000000"/>
                </a:solidFill>
                <a:latin typeface="Trebuchet MS" charset="0"/>
              </a:rPr>
              <a:t>Resolution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  <a:latin typeface="Trebuchet MS" charset="0"/>
              </a:rPr>
              <a:t>Number of discrete values that represent a range of analog values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  <a:latin typeface="Trebuchet MS" charset="0"/>
              </a:rPr>
              <a:t>MSP430: 12-bit ADC</a:t>
            </a:r>
          </a:p>
          <a:p>
            <a:pPr lvl="2"/>
            <a:r>
              <a:rPr lang="en-US" sz="1600" dirty="0">
                <a:latin typeface="Trebuchet MS" charset="0"/>
              </a:rPr>
              <a:t>4096 values</a:t>
            </a:r>
          </a:p>
          <a:p>
            <a:pPr lvl="2"/>
            <a:r>
              <a:rPr lang="en-US" sz="1600" dirty="0">
                <a:latin typeface="Trebuchet MS" charset="0"/>
              </a:rPr>
              <a:t>Range / 4096 = Step</a:t>
            </a:r>
          </a:p>
          <a:p>
            <a:pPr lvl="1">
              <a:buFontTx/>
              <a:buNone/>
            </a:pPr>
            <a:r>
              <a:rPr lang="en-US" sz="1800" b="1" i="1" dirty="0">
                <a:solidFill>
                  <a:srgbClr val="CC0000"/>
                </a:solidFill>
                <a:latin typeface="Trebuchet MS" charset="0"/>
              </a:rPr>
              <a:t>	Larger range </a:t>
            </a:r>
            <a:r>
              <a:rPr lang="en-US" sz="1800" b="1" i="1" dirty="0">
                <a:solidFill>
                  <a:srgbClr val="CC0000"/>
                </a:solidFill>
                <a:latin typeface="Trebuchet MS" charset="0"/>
                <a:sym typeface="Wingdings" charset="0"/>
              </a:rPr>
              <a:t> less information</a:t>
            </a:r>
            <a:endParaRPr lang="en-US" sz="1800" b="1" i="1" dirty="0">
              <a:solidFill>
                <a:srgbClr val="CC0000"/>
              </a:solidFill>
              <a:latin typeface="Trebuchet MS" charset="0"/>
            </a:endParaRPr>
          </a:p>
          <a:p>
            <a:pPr lvl="1"/>
            <a:endParaRPr lang="en-US" sz="1800" b="1" i="1" dirty="0">
              <a:solidFill>
                <a:srgbClr val="CC0000"/>
              </a:solidFill>
              <a:latin typeface="Trebuchet MS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Trebuchet MS" charset="0"/>
              </a:rPr>
              <a:t>Quantization Error</a:t>
            </a:r>
          </a:p>
          <a:p>
            <a:pPr lvl="1"/>
            <a:r>
              <a:rPr lang="en-US" sz="1800" dirty="0">
                <a:latin typeface="Trebuchet MS" charset="0"/>
              </a:rPr>
              <a:t>How far off discrete value is from actual</a:t>
            </a:r>
          </a:p>
          <a:p>
            <a:pPr lvl="1"/>
            <a:r>
              <a:rPr lang="en-US" sz="1800" dirty="0">
                <a:latin typeface="Trebuchet MS" charset="0"/>
              </a:rPr>
              <a:t>½ LSB </a:t>
            </a:r>
            <a:r>
              <a:rPr lang="en-US" sz="1800" dirty="0">
                <a:latin typeface="Trebuchet MS" charset="0"/>
                <a:sym typeface="Wingdings" charset="0"/>
              </a:rPr>
              <a:t> Range / 8192</a:t>
            </a:r>
          </a:p>
          <a:p>
            <a:pPr lvl="1">
              <a:buFontTx/>
              <a:buNone/>
            </a:pPr>
            <a:r>
              <a:rPr lang="en-US" sz="1800" b="1" i="1" dirty="0">
                <a:solidFill>
                  <a:srgbClr val="CC0000"/>
                </a:solidFill>
                <a:latin typeface="Trebuchet MS" charset="0"/>
                <a:sym typeface="Wingdings" charset="0"/>
              </a:rPr>
              <a:t>	Larger range  larger error</a:t>
            </a:r>
            <a:endParaRPr lang="en-US" sz="1800" b="1" i="1" dirty="0">
              <a:solidFill>
                <a:srgbClr val="CC0000"/>
              </a:solidFill>
              <a:latin typeface="Trebuchet MS" charset="0"/>
            </a:endParaRPr>
          </a:p>
        </p:txBody>
      </p:sp>
      <p:pic>
        <p:nvPicPr>
          <p:cNvPr id="51204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88" y="1066800"/>
            <a:ext cx="4329112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/>
        </p:nvSpPr>
        <p:spPr>
          <a:xfrm>
            <a:off x="2223845" y="640056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74F618-CACE-4FD6-AC09-05B693CE5579}" type="slidenum">
              <a:rPr lang="en-US" sz="1200" smtClean="0">
                <a:solidFill>
                  <a:srgbClr val="000000"/>
                </a:solidFill>
              </a:rPr>
              <a:pPr algn="r"/>
              <a:t>10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059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Trebuchet MS" charset="0"/>
              </a:rPr>
              <a:t>Choosing the sample rate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>
                <a:latin typeface="Trebuchet MS" charset="0"/>
              </a:rPr>
              <a:t>What sample rate do we need?</a:t>
            </a:r>
          </a:p>
          <a:p>
            <a:pPr lvl="1"/>
            <a:r>
              <a:rPr lang="en-US" sz="1800">
                <a:latin typeface="Trebuchet MS" charset="0"/>
              </a:rPr>
              <a:t>Too little: we can’t reconstruct the signal we care about</a:t>
            </a:r>
          </a:p>
          <a:p>
            <a:pPr lvl="1"/>
            <a:r>
              <a:rPr lang="en-US" sz="1800">
                <a:latin typeface="Trebuchet MS" charset="0"/>
              </a:rPr>
              <a:t>Too much: waste computation, energy, resources</a:t>
            </a:r>
          </a:p>
        </p:txBody>
      </p:sp>
      <p:sp>
        <p:nvSpPr>
          <p:cNvPr id="53252" name="Line 42"/>
          <p:cNvSpPr>
            <a:spLocks noChangeShapeType="1"/>
          </p:cNvSpPr>
          <p:nvPr/>
        </p:nvSpPr>
        <p:spPr bwMode="auto">
          <a:xfrm flipV="1">
            <a:off x="1352169" y="4705341"/>
            <a:ext cx="0" cy="11430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3" name="Line 48"/>
          <p:cNvSpPr>
            <a:spLocks noChangeShapeType="1"/>
          </p:cNvSpPr>
          <p:nvPr/>
        </p:nvSpPr>
        <p:spPr bwMode="auto">
          <a:xfrm flipV="1">
            <a:off x="3180969" y="4857741"/>
            <a:ext cx="0" cy="9906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4" name="Line 54"/>
          <p:cNvSpPr>
            <a:spLocks noChangeShapeType="1"/>
          </p:cNvSpPr>
          <p:nvPr/>
        </p:nvSpPr>
        <p:spPr bwMode="auto">
          <a:xfrm flipV="1">
            <a:off x="5009769" y="4019541"/>
            <a:ext cx="0" cy="1828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5" name="Line 60"/>
          <p:cNvSpPr>
            <a:spLocks noChangeShapeType="1"/>
          </p:cNvSpPr>
          <p:nvPr/>
        </p:nvSpPr>
        <p:spPr bwMode="auto">
          <a:xfrm flipV="1">
            <a:off x="6838569" y="4629141"/>
            <a:ext cx="0" cy="1219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53256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506499289"/>
              </p:ext>
            </p:extLst>
          </p:nvPr>
        </p:nvGraphicFramePr>
        <p:xfrm>
          <a:off x="5009769" y="4933941"/>
          <a:ext cx="1676400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8" name="Equation" r:id="rId4" imgW="634725" imgH="241195" progId="Equation.3">
                  <p:embed/>
                </p:oleObj>
              </mc:Choice>
              <mc:Fallback>
                <p:oleObj name="Equation" r:id="rId4" imgW="634725" imgH="241195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9769" y="4933941"/>
                        <a:ext cx="1676400" cy="63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257" name="Group 65"/>
          <p:cNvGrpSpPr>
            <a:grpSpLocks/>
          </p:cNvGrpSpPr>
          <p:nvPr/>
        </p:nvGrpSpPr>
        <p:grpSpPr bwMode="auto">
          <a:xfrm>
            <a:off x="1123569" y="2343141"/>
            <a:ext cx="7239000" cy="3860800"/>
            <a:chOff x="768" y="1440"/>
            <a:chExt cx="4560" cy="2432"/>
          </a:xfrm>
        </p:grpSpPr>
        <p:sp>
          <p:nvSpPr>
            <p:cNvPr id="53261" name="Line 66"/>
            <p:cNvSpPr>
              <a:spLocks noChangeShapeType="1"/>
            </p:cNvSpPr>
            <p:nvPr/>
          </p:nvSpPr>
          <p:spPr bwMode="auto">
            <a:xfrm flipV="1">
              <a:off x="768" y="1440"/>
              <a:ext cx="0" cy="22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62" name="Line 67"/>
            <p:cNvSpPr>
              <a:spLocks noChangeShapeType="1"/>
            </p:cNvSpPr>
            <p:nvPr/>
          </p:nvSpPr>
          <p:spPr bwMode="auto">
            <a:xfrm>
              <a:off x="768" y="3648"/>
              <a:ext cx="43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63" name="Freeform 68"/>
            <p:cNvSpPr>
              <a:spLocks/>
            </p:cNvSpPr>
            <p:nvPr/>
          </p:nvSpPr>
          <p:spPr bwMode="auto">
            <a:xfrm>
              <a:off x="768" y="1912"/>
              <a:ext cx="4368" cy="1632"/>
            </a:xfrm>
            <a:custGeom>
              <a:avLst/>
              <a:gdLst>
                <a:gd name="T0" fmla="*/ 0 w 4368"/>
                <a:gd name="T1" fmla="*/ 1592 h 1632"/>
                <a:gd name="T2" fmla="*/ 672 w 4368"/>
                <a:gd name="T3" fmla="*/ 8 h 1632"/>
                <a:gd name="T4" fmla="*/ 1680 w 4368"/>
                <a:gd name="T5" fmla="*/ 1544 h 1632"/>
                <a:gd name="T6" fmla="*/ 2928 w 4368"/>
                <a:gd name="T7" fmla="*/ 56 h 1632"/>
                <a:gd name="T8" fmla="*/ 3936 w 4368"/>
                <a:gd name="T9" fmla="*/ 1448 h 1632"/>
                <a:gd name="T10" fmla="*/ 4368 w 4368"/>
                <a:gd name="T11" fmla="*/ 1160 h 16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368"/>
                <a:gd name="T19" fmla="*/ 0 h 1632"/>
                <a:gd name="T20" fmla="*/ 4368 w 4368"/>
                <a:gd name="T21" fmla="*/ 1632 h 16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368" h="1632">
                  <a:moveTo>
                    <a:pt x="0" y="1592"/>
                  </a:moveTo>
                  <a:cubicBezTo>
                    <a:pt x="196" y="804"/>
                    <a:pt x="392" y="16"/>
                    <a:pt x="672" y="8"/>
                  </a:cubicBezTo>
                  <a:cubicBezTo>
                    <a:pt x="952" y="0"/>
                    <a:pt x="1304" y="1536"/>
                    <a:pt x="1680" y="1544"/>
                  </a:cubicBezTo>
                  <a:cubicBezTo>
                    <a:pt x="2056" y="1552"/>
                    <a:pt x="2552" y="72"/>
                    <a:pt x="2928" y="56"/>
                  </a:cubicBezTo>
                  <a:cubicBezTo>
                    <a:pt x="3304" y="40"/>
                    <a:pt x="3696" y="1264"/>
                    <a:pt x="3936" y="1448"/>
                  </a:cubicBezTo>
                  <a:cubicBezTo>
                    <a:pt x="4176" y="1632"/>
                    <a:pt x="4272" y="1396"/>
                    <a:pt x="4368" y="1160"/>
                  </a:cubicBezTo>
                </a:path>
              </a:pathLst>
            </a:custGeom>
            <a:noFill/>
            <a:ln w="952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53264" name="Object 3"/>
            <p:cNvGraphicFramePr>
              <a:graphicFrameLocks noChangeAspect="1"/>
            </p:cNvGraphicFramePr>
            <p:nvPr/>
          </p:nvGraphicFramePr>
          <p:xfrm>
            <a:off x="4272" y="2208"/>
            <a:ext cx="528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59" name="Equation" r:id="rId6" imgW="342751" imgH="203112" progId="Equation.3">
                    <p:embed/>
                  </p:oleObj>
                </mc:Choice>
                <mc:Fallback>
                  <p:oleObj name="Equation" r:id="rId6" imgW="342751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2208"/>
                          <a:ext cx="528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65" name="Object 4"/>
            <p:cNvGraphicFramePr>
              <a:graphicFrameLocks noChangeAspect="1"/>
            </p:cNvGraphicFramePr>
            <p:nvPr/>
          </p:nvGraphicFramePr>
          <p:xfrm>
            <a:off x="4992" y="3648"/>
            <a:ext cx="336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60" name="Equation" r:id="rId8" imgW="88746" imgH="152136" progId="Equation.3">
                    <p:embed/>
                  </p:oleObj>
                </mc:Choice>
                <mc:Fallback>
                  <p:oleObj name="Equation" r:id="rId8" imgW="88746" imgH="15213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2" y="3648"/>
                          <a:ext cx="336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3258" name="Line 71"/>
          <p:cNvSpPr>
            <a:spLocks noChangeShapeType="1"/>
          </p:cNvSpPr>
          <p:nvPr/>
        </p:nvSpPr>
        <p:spPr bwMode="auto">
          <a:xfrm>
            <a:off x="1352169" y="4705341"/>
            <a:ext cx="1828800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9" name="Line 72"/>
          <p:cNvSpPr>
            <a:spLocks noChangeShapeType="1"/>
          </p:cNvSpPr>
          <p:nvPr/>
        </p:nvSpPr>
        <p:spPr bwMode="auto">
          <a:xfrm flipV="1">
            <a:off x="3180969" y="4019541"/>
            <a:ext cx="1828800" cy="838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60" name="Line 73"/>
          <p:cNvSpPr>
            <a:spLocks noChangeShapeType="1"/>
          </p:cNvSpPr>
          <p:nvPr/>
        </p:nvSpPr>
        <p:spPr bwMode="auto">
          <a:xfrm>
            <a:off x="5009769" y="4019541"/>
            <a:ext cx="1828800" cy="6096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Slide Number Placeholder 3"/>
          <p:cNvSpPr txBox="1">
            <a:spLocks/>
          </p:cNvSpPr>
          <p:nvPr/>
        </p:nvSpPr>
        <p:spPr>
          <a:xfrm>
            <a:off x="2223845" y="640056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74F618-CACE-4FD6-AC09-05B693CE5579}" type="slidenum">
              <a:rPr lang="en-US" sz="1200" smtClean="0">
                <a:solidFill>
                  <a:srgbClr val="000000"/>
                </a:solidFill>
              </a:rPr>
              <a:pPr algn="r"/>
              <a:t>11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616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Trebuchet MS" charset="0"/>
              </a:rPr>
              <a:t>Shannon-Nyquist sampling theorem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i="1" dirty="0">
                <a:solidFill>
                  <a:srgbClr val="CC0000"/>
                </a:solidFill>
                <a:latin typeface="Trebuchet MS" charset="0"/>
              </a:rPr>
              <a:t>If a continuous-time signal           contains no frequencies higher than        , it can be completely determined by discrete samples taken at a rate:</a:t>
            </a:r>
          </a:p>
          <a:p>
            <a:endParaRPr lang="en-US" sz="2000" b="1" i="1" dirty="0">
              <a:solidFill>
                <a:srgbClr val="CC0000"/>
              </a:solidFill>
              <a:latin typeface="Trebuchet MS" charset="0"/>
            </a:endParaRPr>
          </a:p>
          <a:p>
            <a:endParaRPr lang="en-US" sz="2000" b="1" i="1" dirty="0">
              <a:solidFill>
                <a:srgbClr val="CC0000"/>
              </a:solidFill>
              <a:latin typeface="Trebuchet MS" charset="0"/>
            </a:endParaRPr>
          </a:p>
          <a:p>
            <a:endParaRPr lang="en-US" sz="2000" b="1" i="1" dirty="0">
              <a:solidFill>
                <a:srgbClr val="CC0000"/>
              </a:solidFill>
              <a:latin typeface="Trebuchet MS" charset="0"/>
            </a:endParaRPr>
          </a:p>
          <a:p>
            <a:endParaRPr lang="en-US" sz="2000" b="1" i="1" dirty="0">
              <a:solidFill>
                <a:srgbClr val="CC0000"/>
              </a:solidFill>
              <a:latin typeface="Trebuchet MS" charset="0"/>
            </a:endParaRPr>
          </a:p>
          <a:p>
            <a:r>
              <a:rPr lang="en-US" sz="2000" dirty="0">
                <a:latin typeface="Trebuchet MS" charset="0"/>
              </a:rPr>
              <a:t>Example:</a:t>
            </a:r>
          </a:p>
          <a:p>
            <a:pPr lvl="1"/>
            <a:r>
              <a:rPr lang="en-US" sz="1800" dirty="0">
                <a:latin typeface="Trebuchet MS" charset="0"/>
              </a:rPr>
              <a:t>Humans can process audio signals 20 Hz – 20 KHz</a:t>
            </a:r>
          </a:p>
          <a:p>
            <a:pPr lvl="1"/>
            <a:r>
              <a:rPr lang="en-US" sz="1800" dirty="0">
                <a:latin typeface="Trebuchet MS" charset="0"/>
              </a:rPr>
              <a:t>Audio CDs: sampled at 44.1 KHz</a:t>
            </a:r>
          </a:p>
        </p:txBody>
      </p:sp>
      <p:graphicFrame>
        <p:nvGraphicFramePr>
          <p:cNvPr id="55300" name="Object 2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714571381"/>
              </p:ext>
            </p:extLst>
          </p:nvPr>
        </p:nvGraphicFramePr>
        <p:xfrm>
          <a:off x="4062153" y="1102570"/>
          <a:ext cx="6096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6" name="Equation" r:id="rId4" imgW="342751" imgH="203112" progId="Equation.3">
                  <p:embed/>
                </p:oleObj>
              </mc:Choice>
              <mc:Fallback>
                <p:oleObj name="Equation" r:id="rId4" imgW="342751" imgH="203112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2153" y="1102570"/>
                        <a:ext cx="60960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1" name="Object 3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781457017"/>
              </p:ext>
            </p:extLst>
          </p:nvPr>
        </p:nvGraphicFramePr>
        <p:xfrm>
          <a:off x="1506586" y="1358134"/>
          <a:ext cx="520700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7" name="Equation" r:id="rId6" imgW="291973" imgH="228501" progId="Equation.3">
                  <p:embed/>
                </p:oleObj>
              </mc:Choice>
              <mc:Fallback>
                <p:oleObj name="Equation" r:id="rId6" imgW="291973" imgH="228501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86" y="1358134"/>
                        <a:ext cx="520700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2" name="Object 4"/>
          <p:cNvGraphicFramePr>
            <a:graphicFrameLocks noChangeAspect="1"/>
          </p:cNvGraphicFramePr>
          <p:nvPr/>
        </p:nvGraphicFramePr>
        <p:xfrm>
          <a:off x="2895600" y="2760663"/>
          <a:ext cx="3352800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8" name="Equation" r:id="rId8" imgW="901309" imgH="241195" progId="Equation.3">
                  <p:embed/>
                </p:oleObj>
              </mc:Choice>
              <mc:Fallback>
                <p:oleObj name="Equation" r:id="rId8" imgW="901309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2760663"/>
                        <a:ext cx="3352800" cy="89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3"/>
          <p:cNvSpPr txBox="1">
            <a:spLocks/>
          </p:cNvSpPr>
          <p:nvPr/>
        </p:nvSpPr>
        <p:spPr>
          <a:xfrm>
            <a:off x="2223845" y="640056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74F618-CACE-4FD6-AC09-05B693CE5579}" type="slidenum">
              <a:rPr lang="en-US" sz="1200" smtClean="0">
                <a:solidFill>
                  <a:srgbClr val="000000"/>
                </a:solidFill>
              </a:rPr>
              <a:pPr algn="r"/>
              <a:t>12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955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305550" y="6538913"/>
            <a:ext cx="2895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800F724-DB9E-4446-8872-C100C382DE01}" type="slidenum">
              <a:rPr lang="en-US" sz="1600">
                <a:solidFill>
                  <a:schemeClr val="folHlink"/>
                </a:solidFill>
                <a:latin typeface="Trebuchet MS" charset="0"/>
              </a:rPr>
              <a:pPr/>
              <a:t>13</a:t>
            </a:fld>
            <a:endParaRPr lang="en-US" sz="1600">
              <a:solidFill>
                <a:schemeClr val="folHlink"/>
              </a:solidFill>
              <a:latin typeface="Trebuchet MS" charset="0"/>
            </a:endParaRPr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Trebuchet MS" charset="0"/>
              </a:rPr>
              <a:t>Converting between voltages, </a:t>
            </a:r>
            <a:br>
              <a:rPr lang="en-US" sz="2800">
                <a:latin typeface="Trebuchet MS" charset="0"/>
              </a:rPr>
            </a:br>
            <a:r>
              <a:rPr lang="en-US" sz="2800">
                <a:latin typeface="Trebuchet MS" charset="0"/>
              </a:rPr>
              <a:t>ADC counts, and engineering units</a:t>
            </a:r>
          </a:p>
        </p:txBody>
      </p:sp>
      <p:sp>
        <p:nvSpPr>
          <p:cNvPr id="968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60672"/>
            <a:ext cx="7315200" cy="5486400"/>
          </a:xfrm>
        </p:spPr>
        <p:txBody>
          <a:bodyPr/>
          <a:lstStyle/>
          <a:p>
            <a:r>
              <a:rPr lang="en-US" dirty="0">
                <a:latin typeface="Trebuchet MS" charset="0"/>
              </a:rPr>
              <a:t>Converting: ADC counts </a:t>
            </a:r>
            <a:r>
              <a:rPr lang="en-US" dirty="0">
                <a:latin typeface="Trebuchet MS" charset="0"/>
                <a:sym typeface="Wingdings" charset="0"/>
              </a:rPr>
              <a:t> </a:t>
            </a:r>
            <a:r>
              <a:rPr lang="en-US" dirty="0">
                <a:latin typeface="Trebuchet MS" charset="0"/>
              </a:rPr>
              <a:t>Voltage</a:t>
            </a:r>
          </a:p>
          <a:p>
            <a:endParaRPr lang="en-US" dirty="0">
              <a:latin typeface="Trebuchet MS" charset="0"/>
            </a:endParaRPr>
          </a:p>
          <a:p>
            <a:endParaRPr lang="en-US" dirty="0">
              <a:latin typeface="Trebuchet MS" charset="0"/>
            </a:endParaRPr>
          </a:p>
          <a:p>
            <a:endParaRPr lang="en-US" dirty="0">
              <a:latin typeface="Trebuchet MS" charset="0"/>
            </a:endParaRPr>
          </a:p>
          <a:p>
            <a:endParaRPr lang="en-US" dirty="0">
              <a:latin typeface="Trebuchet MS" charset="0"/>
            </a:endParaRPr>
          </a:p>
          <a:p>
            <a:endParaRPr lang="en-US" dirty="0">
              <a:latin typeface="Trebuchet MS" charset="0"/>
            </a:endParaRPr>
          </a:p>
          <a:p>
            <a:r>
              <a:rPr lang="en-US" dirty="0">
                <a:latin typeface="Trebuchet MS" charset="0"/>
              </a:rPr>
              <a:t>Converting: Voltage </a:t>
            </a:r>
            <a:r>
              <a:rPr lang="en-US" dirty="0">
                <a:latin typeface="Trebuchet MS" charset="0"/>
                <a:sym typeface="Wingdings" charset="0"/>
              </a:rPr>
              <a:t> Engineering Units</a:t>
            </a:r>
            <a:endParaRPr lang="en-US" dirty="0">
              <a:latin typeface="Trebuchet MS" charset="0"/>
            </a:endParaRPr>
          </a:p>
        </p:txBody>
      </p:sp>
      <p:graphicFrame>
        <p:nvGraphicFramePr>
          <p:cNvPr id="57348" name="Object 2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3200400" y="2971800"/>
          <a:ext cx="53975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66" name="Equation" r:id="rId4" imgW="355446" imgH="228501" progId="Equation.3">
                  <p:embed/>
                </p:oleObj>
              </mc:Choice>
              <mc:Fallback>
                <p:oleObj name="Equation" r:id="rId4" imgW="355446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971800"/>
                        <a:ext cx="53975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9" name="Object 3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5422900" y="2286000"/>
          <a:ext cx="2563813" cy="148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67" name="Equation" r:id="rId6" imgW="1447800" imgH="838200" progId="Equation.3">
                  <p:embed/>
                </p:oleObj>
              </mc:Choice>
              <mc:Fallback>
                <p:oleObj name="Equation" r:id="rId6" imgW="1447800" imgH="83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2900" y="2286000"/>
                        <a:ext cx="2563813" cy="148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0" name="Line 10"/>
          <p:cNvSpPr>
            <a:spLocks noChangeShapeType="1"/>
          </p:cNvSpPr>
          <p:nvPr/>
        </p:nvSpPr>
        <p:spPr bwMode="auto">
          <a:xfrm flipV="1">
            <a:off x="1735138" y="2286000"/>
            <a:ext cx="0" cy="1327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1" name="Line 11"/>
          <p:cNvSpPr>
            <a:spLocks noChangeShapeType="1"/>
          </p:cNvSpPr>
          <p:nvPr/>
        </p:nvSpPr>
        <p:spPr bwMode="auto">
          <a:xfrm>
            <a:off x="1735138" y="3613150"/>
            <a:ext cx="25987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2" name="Freeform 12"/>
          <p:cNvSpPr>
            <a:spLocks/>
          </p:cNvSpPr>
          <p:nvPr/>
        </p:nvSpPr>
        <p:spPr bwMode="auto">
          <a:xfrm>
            <a:off x="1735138" y="2590800"/>
            <a:ext cx="2627312" cy="676275"/>
          </a:xfrm>
          <a:custGeom>
            <a:avLst/>
            <a:gdLst>
              <a:gd name="T0" fmla="*/ 0 w 4368"/>
              <a:gd name="T1" fmla="*/ 2147483647 h 1632"/>
              <a:gd name="T2" fmla="*/ 2147483647 w 4368"/>
              <a:gd name="T3" fmla="*/ 2147483647 h 1632"/>
              <a:gd name="T4" fmla="*/ 2147483647 w 4368"/>
              <a:gd name="T5" fmla="*/ 2147483647 h 1632"/>
              <a:gd name="T6" fmla="*/ 2147483647 w 4368"/>
              <a:gd name="T7" fmla="*/ 2147483647 h 1632"/>
              <a:gd name="T8" fmla="*/ 2147483647 w 4368"/>
              <a:gd name="T9" fmla="*/ 2147483647 h 1632"/>
              <a:gd name="T10" fmla="*/ 2147483647 w 4368"/>
              <a:gd name="T11" fmla="*/ 2147483647 h 16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368"/>
              <a:gd name="T19" fmla="*/ 0 h 1632"/>
              <a:gd name="T20" fmla="*/ 4368 w 4368"/>
              <a:gd name="T21" fmla="*/ 1632 h 16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368" h="1632">
                <a:moveTo>
                  <a:pt x="0" y="1592"/>
                </a:moveTo>
                <a:cubicBezTo>
                  <a:pt x="196" y="804"/>
                  <a:pt x="392" y="16"/>
                  <a:pt x="672" y="8"/>
                </a:cubicBezTo>
                <a:cubicBezTo>
                  <a:pt x="952" y="0"/>
                  <a:pt x="1304" y="1536"/>
                  <a:pt x="1680" y="1544"/>
                </a:cubicBezTo>
                <a:cubicBezTo>
                  <a:pt x="2056" y="1552"/>
                  <a:pt x="2552" y="72"/>
                  <a:pt x="2928" y="56"/>
                </a:cubicBezTo>
                <a:cubicBezTo>
                  <a:pt x="3304" y="40"/>
                  <a:pt x="3696" y="1264"/>
                  <a:pt x="3936" y="1448"/>
                </a:cubicBezTo>
                <a:cubicBezTo>
                  <a:pt x="4176" y="1632"/>
                  <a:pt x="4272" y="1396"/>
                  <a:pt x="4368" y="1160"/>
                </a:cubicBezTo>
              </a:path>
            </a:pathLst>
          </a:custGeom>
          <a:noFill/>
          <a:ln w="9525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57353" name="Object 4"/>
          <p:cNvGraphicFramePr>
            <a:graphicFrameLocks noChangeAspect="1"/>
          </p:cNvGraphicFramePr>
          <p:nvPr/>
        </p:nvGraphicFramePr>
        <p:xfrm>
          <a:off x="4276725" y="3613150"/>
          <a:ext cx="201613" cy="13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68" name="Equation" r:id="rId8" imgW="88746" imgH="152136" progId="Equation.3">
                  <p:embed/>
                </p:oleObj>
              </mc:Choice>
              <mc:Fallback>
                <p:oleObj name="Equation" r:id="rId8" imgW="88746" imgH="15213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6725" y="3613150"/>
                        <a:ext cx="201613" cy="134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4" name="Line 14"/>
          <p:cNvSpPr>
            <a:spLocks noChangeShapeType="1"/>
          </p:cNvSpPr>
          <p:nvPr/>
        </p:nvSpPr>
        <p:spPr bwMode="auto">
          <a:xfrm>
            <a:off x="1735138" y="3429000"/>
            <a:ext cx="2667000" cy="0"/>
          </a:xfrm>
          <a:prstGeom prst="line">
            <a:avLst/>
          </a:prstGeom>
          <a:noFill/>
          <a:ln w="9525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5" name="Line 15"/>
          <p:cNvSpPr>
            <a:spLocks noChangeShapeType="1"/>
          </p:cNvSpPr>
          <p:nvPr/>
        </p:nvSpPr>
        <p:spPr bwMode="auto">
          <a:xfrm>
            <a:off x="1735138" y="2514600"/>
            <a:ext cx="2667000" cy="0"/>
          </a:xfrm>
          <a:prstGeom prst="line">
            <a:avLst/>
          </a:prstGeom>
          <a:noFill/>
          <a:ln w="9525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57356" name="Object 5"/>
          <p:cNvGraphicFramePr>
            <a:graphicFrameLocks noChangeAspect="1"/>
          </p:cNvGraphicFramePr>
          <p:nvPr/>
        </p:nvGraphicFramePr>
        <p:xfrm>
          <a:off x="1371600" y="2324100"/>
          <a:ext cx="363538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69" name="Equation" r:id="rId10" imgW="228501" imgH="215806" progId="Equation.3">
                  <p:embed/>
                </p:oleObj>
              </mc:Choice>
              <mc:Fallback>
                <p:oleObj name="Equation" r:id="rId10" imgW="228501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324100"/>
                        <a:ext cx="363538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7" name="Object 6"/>
          <p:cNvGraphicFramePr>
            <a:graphicFrameLocks noChangeAspect="1"/>
          </p:cNvGraphicFramePr>
          <p:nvPr/>
        </p:nvGraphicFramePr>
        <p:xfrm>
          <a:off x="1373188" y="3257550"/>
          <a:ext cx="32385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70" name="Equation" r:id="rId12" imgW="215619" imgH="215619" progId="Equation.3">
                  <p:embed/>
                </p:oleObj>
              </mc:Choice>
              <mc:Fallback>
                <p:oleObj name="Equation" r:id="rId12" imgW="215619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3188" y="3257550"/>
                        <a:ext cx="32385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8" name="Line 21"/>
          <p:cNvSpPr>
            <a:spLocks noChangeShapeType="1"/>
          </p:cNvSpPr>
          <p:nvPr/>
        </p:nvSpPr>
        <p:spPr bwMode="auto">
          <a:xfrm flipV="1">
            <a:off x="3200400" y="2819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57359" name="Object 7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371600" y="2774950"/>
          <a:ext cx="2921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71" name="Equation" r:id="rId14" imgW="190500" imgH="228600" progId="Equation.3">
                  <p:embed/>
                </p:oleObj>
              </mc:Choice>
              <mc:Fallback>
                <p:oleObj name="Equation" r:id="rId14" imgW="190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774950"/>
                        <a:ext cx="2921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8738" name="Object 8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743200" y="4767263"/>
          <a:ext cx="3581400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72" name="Equation" r:id="rId16" imgW="2222500" imgH="635000" progId="Equation.3">
                  <p:embed/>
                </p:oleObj>
              </mc:Choice>
              <mc:Fallback>
                <p:oleObj name="Equation" r:id="rId16" imgW="2222500" imgH="63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767263"/>
                        <a:ext cx="3581400" cy="1023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 txBox="1">
            <a:spLocks/>
          </p:cNvSpPr>
          <p:nvPr/>
        </p:nvSpPr>
        <p:spPr>
          <a:xfrm>
            <a:off x="2223845" y="640056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74F618-CACE-4FD6-AC09-05B693CE5579}" type="slidenum">
              <a:rPr lang="en-US" sz="1200" smtClean="0">
                <a:solidFill>
                  <a:srgbClr val="000000"/>
                </a:solidFill>
              </a:rPr>
              <a:pPr algn="r"/>
              <a:t>13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672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8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8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305550" y="6538913"/>
            <a:ext cx="2895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6AC557D-811B-2148-B7E0-0DB89CB87600}" type="slidenum">
              <a:rPr lang="en-US" sz="1600">
                <a:solidFill>
                  <a:schemeClr val="folHlink"/>
                </a:solidFill>
                <a:latin typeface="Trebuchet MS" charset="0"/>
              </a:rPr>
              <a:pPr/>
              <a:t>14</a:t>
            </a:fld>
            <a:endParaRPr lang="en-US" sz="1600">
              <a:solidFill>
                <a:schemeClr val="folHlink"/>
              </a:solidFill>
              <a:latin typeface="Trebuchet MS" charset="0"/>
            </a:endParaRPr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Trebuchet MS" charset="0"/>
              </a:rPr>
              <a:t>A note about sampling and arithmetic*</a:t>
            </a:r>
          </a:p>
        </p:txBody>
      </p:sp>
      <p:sp>
        <p:nvSpPr>
          <p:cNvPr id="985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247712"/>
            <a:ext cx="7315200" cy="4953000"/>
          </a:xfrm>
        </p:spPr>
        <p:txBody>
          <a:bodyPr/>
          <a:lstStyle/>
          <a:p>
            <a:r>
              <a:rPr lang="en-US" sz="2000" dirty="0">
                <a:latin typeface="Trebuchet MS" charset="0"/>
              </a:rPr>
              <a:t>Converting values in 16-bit MCUs</a:t>
            </a:r>
          </a:p>
          <a:p>
            <a:endParaRPr lang="en-US" sz="2000" dirty="0">
              <a:latin typeface="Trebuchet MS" charset="0"/>
            </a:endParaRPr>
          </a:p>
          <a:p>
            <a:endParaRPr lang="en-US" sz="2000" dirty="0">
              <a:latin typeface="Trebuchet MS" charset="0"/>
            </a:endParaRPr>
          </a:p>
          <a:p>
            <a:endParaRPr lang="en-US" sz="2000" dirty="0">
              <a:latin typeface="Trebuchet MS" charset="0"/>
            </a:endParaRPr>
          </a:p>
          <a:p>
            <a:pPr lvl="1">
              <a:buFontTx/>
              <a:buNone/>
            </a:pPr>
            <a:r>
              <a:rPr lang="en-US" sz="1800" dirty="0">
                <a:latin typeface="Courier New" charset="0"/>
                <a:sym typeface="Wingdings" charset="0"/>
              </a:rPr>
              <a:t>	</a:t>
            </a:r>
            <a:r>
              <a:rPr lang="en-US" sz="1800" dirty="0" err="1">
                <a:latin typeface="Courier New" charset="0"/>
                <a:sym typeface="Wingdings" charset="0"/>
              </a:rPr>
              <a:t>vtemp</a:t>
            </a:r>
            <a:r>
              <a:rPr lang="en-US" sz="1800" dirty="0">
                <a:latin typeface="Courier New" charset="0"/>
                <a:sym typeface="Wingdings" charset="0"/>
              </a:rPr>
              <a:t> = </a:t>
            </a:r>
            <a:r>
              <a:rPr lang="en-US" sz="1800" dirty="0" err="1">
                <a:latin typeface="Courier New" charset="0"/>
                <a:sym typeface="Wingdings" charset="0"/>
              </a:rPr>
              <a:t>adccount</a:t>
            </a:r>
            <a:r>
              <a:rPr lang="en-US" sz="1800" dirty="0">
                <a:latin typeface="Courier New" charset="0"/>
                <a:sym typeface="Wingdings" charset="0"/>
              </a:rPr>
              <a:t>/4095 * 1.5;</a:t>
            </a:r>
          </a:p>
          <a:p>
            <a:pPr lvl="1">
              <a:buFontTx/>
              <a:buNone/>
            </a:pPr>
            <a:r>
              <a:rPr lang="en-US" sz="1800" dirty="0">
                <a:latin typeface="Courier New" charset="0"/>
                <a:sym typeface="Wingdings" charset="0"/>
              </a:rPr>
              <a:t>	</a:t>
            </a:r>
            <a:r>
              <a:rPr lang="en-US" sz="1800" dirty="0" err="1">
                <a:latin typeface="Courier New" charset="0"/>
                <a:sym typeface="Wingdings" charset="0"/>
              </a:rPr>
              <a:t>tempc</a:t>
            </a:r>
            <a:r>
              <a:rPr lang="en-US" sz="1800" dirty="0">
                <a:latin typeface="Courier New" charset="0"/>
                <a:sym typeface="Wingdings" charset="0"/>
              </a:rPr>
              <a:t> = (vtemp-0.986)/0.00355;</a:t>
            </a:r>
          </a:p>
          <a:p>
            <a:pPr lvl="1">
              <a:buFontTx/>
              <a:buNone/>
            </a:pPr>
            <a:r>
              <a:rPr lang="en-US" sz="1800" dirty="0">
                <a:latin typeface="Trebuchet MS" charset="0"/>
                <a:sym typeface="Wingdings" charset="0"/>
              </a:rPr>
              <a:t>	</a:t>
            </a:r>
            <a:r>
              <a:rPr lang="en-US" sz="1800" b="1" i="1" dirty="0">
                <a:solidFill>
                  <a:srgbClr val="CC0000"/>
                </a:solidFill>
                <a:latin typeface="Trebuchet MS" charset="0"/>
                <a:sym typeface="Wingdings" charset="0"/>
              </a:rPr>
              <a:t> </a:t>
            </a:r>
            <a:r>
              <a:rPr lang="en-US" sz="1800" b="1" i="1" dirty="0" err="1">
                <a:solidFill>
                  <a:srgbClr val="CC0000"/>
                </a:solidFill>
                <a:latin typeface="Trebuchet MS" charset="0"/>
                <a:sym typeface="Wingdings" charset="0"/>
              </a:rPr>
              <a:t>vtemp</a:t>
            </a:r>
            <a:r>
              <a:rPr lang="en-US" sz="1800" b="1" i="1" dirty="0">
                <a:solidFill>
                  <a:srgbClr val="CC0000"/>
                </a:solidFill>
                <a:latin typeface="Trebuchet MS" charset="0"/>
                <a:sym typeface="Wingdings" charset="0"/>
              </a:rPr>
              <a:t> = 0!  Not what you intended</a:t>
            </a:r>
          </a:p>
          <a:p>
            <a:pPr lvl="1">
              <a:buFontTx/>
              <a:buNone/>
            </a:pPr>
            <a:r>
              <a:rPr lang="en-US" sz="1800" b="1" i="1" dirty="0">
                <a:solidFill>
                  <a:srgbClr val="CC0000"/>
                </a:solidFill>
                <a:latin typeface="Trebuchet MS" charset="0"/>
                <a:sym typeface="Wingdings" charset="0"/>
              </a:rPr>
              <a:t>	 </a:t>
            </a:r>
            <a:r>
              <a:rPr lang="en-US" sz="1800" b="1" i="1" dirty="0" err="1">
                <a:solidFill>
                  <a:srgbClr val="CC0000"/>
                </a:solidFill>
                <a:latin typeface="Trebuchet MS" charset="0"/>
                <a:sym typeface="Wingdings" charset="0"/>
              </a:rPr>
              <a:t>tempc</a:t>
            </a:r>
            <a:r>
              <a:rPr lang="en-US" sz="1800" b="1" i="1" dirty="0">
                <a:solidFill>
                  <a:srgbClr val="CC0000"/>
                </a:solidFill>
                <a:latin typeface="Trebuchet MS" charset="0"/>
                <a:sym typeface="Wingdings" charset="0"/>
              </a:rPr>
              <a:t> = -277 C</a:t>
            </a:r>
          </a:p>
          <a:p>
            <a:endParaRPr lang="en-US" sz="2000" b="1" i="1" dirty="0">
              <a:latin typeface="Trebuchet MS" charset="0"/>
            </a:endParaRPr>
          </a:p>
          <a:p>
            <a:r>
              <a:rPr lang="en-US" sz="2000" dirty="0">
                <a:latin typeface="Trebuchet MS" charset="0"/>
              </a:rPr>
              <a:t>Fixed point operations</a:t>
            </a:r>
          </a:p>
          <a:p>
            <a:pPr lvl="1"/>
            <a:r>
              <a:rPr lang="en-US" sz="1800" dirty="0">
                <a:latin typeface="Trebuchet MS" charset="0"/>
              </a:rPr>
              <a:t>Need to worry about underflow and overflow</a:t>
            </a:r>
          </a:p>
          <a:p>
            <a:pPr lvl="1"/>
            <a:endParaRPr lang="en-US" sz="1800" dirty="0">
              <a:latin typeface="Trebuchet MS" charset="0"/>
            </a:endParaRPr>
          </a:p>
          <a:p>
            <a:r>
              <a:rPr lang="en-US" sz="2000" dirty="0">
                <a:latin typeface="Trebuchet MS" charset="0"/>
              </a:rPr>
              <a:t>Floating point operations</a:t>
            </a:r>
          </a:p>
          <a:p>
            <a:pPr lvl="1"/>
            <a:r>
              <a:rPr lang="en-US" sz="1800" dirty="0">
                <a:latin typeface="Trebuchet MS" charset="0"/>
              </a:rPr>
              <a:t>They can be costly on the node</a:t>
            </a:r>
          </a:p>
        </p:txBody>
      </p:sp>
      <p:graphicFrame>
        <p:nvGraphicFramePr>
          <p:cNvPr id="59396" name="Object 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864100" y="1905000"/>
          <a:ext cx="2538413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" name="Equation" r:id="rId4" imgW="1497950" imgH="393529" progId="Equation.3">
                  <p:embed/>
                </p:oleObj>
              </mc:Choice>
              <mc:Fallback>
                <p:oleObj name="Equation" r:id="rId4" imgW="1497950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100" y="1905000"/>
                        <a:ext cx="2538413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7" name="Object 3"/>
          <p:cNvGraphicFramePr>
            <a:graphicFrameLocks noChangeAspect="1"/>
          </p:cNvGraphicFramePr>
          <p:nvPr/>
        </p:nvGraphicFramePr>
        <p:xfrm>
          <a:off x="1525588" y="1905000"/>
          <a:ext cx="2586037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" name="Equation" r:id="rId6" imgW="1460500" imgH="393700" progId="Equation.3">
                  <p:embed/>
                </p:oleObj>
              </mc:Choice>
              <mc:Fallback>
                <p:oleObj name="Equation" r:id="rId6" imgW="14605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905000"/>
                        <a:ext cx="2586037" cy="696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5099" name="Rectangle 11"/>
          <p:cNvSpPr>
            <a:spLocks noChangeArrowheads="1"/>
          </p:cNvSpPr>
          <p:nvPr/>
        </p:nvSpPr>
        <p:spPr bwMode="auto">
          <a:xfrm>
            <a:off x="2743200" y="2757456"/>
            <a:ext cx="1905000" cy="381000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2223845" y="640056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74F618-CACE-4FD6-AC09-05B693CE5579}" type="slidenum">
              <a:rPr lang="en-US" sz="1200" smtClean="0">
                <a:solidFill>
                  <a:srgbClr val="000000"/>
                </a:solidFill>
              </a:rPr>
              <a:pPr algn="r"/>
              <a:t>14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749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5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85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85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850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850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850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850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509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Trebuchet MS" charset="0"/>
              </a:rPr>
              <a:t>Use anti-aliasing filters on ADC inputs to</a:t>
            </a:r>
            <a:br>
              <a:rPr lang="en-US" sz="2800">
                <a:latin typeface="Trebuchet MS" charset="0"/>
              </a:rPr>
            </a:br>
            <a:r>
              <a:rPr lang="en-US" sz="2800">
                <a:latin typeface="Trebuchet MS" charset="0"/>
              </a:rPr>
              <a:t>ensure that Shannon-Nyquist is satisfied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06628"/>
            <a:ext cx="8229600" cy="5046663"/>
          </a:xfrm>
        </p:spPr>
        <p:txBody>
          <a:bodyPr/>
          <a:lstStyle/>
          <a:p>
            <a:r>
              <a:rPr lang="en-US" dirty="0">
                <a:latin typeface="Trebuchet MS" charset="0"/>
              </a:rPr>
              <a:t>Aliasing</a:t>
            </a:r>
          </a:p>
          <a:p>
            <a:pPr lvl="1"/>
            <a:r>
              <a:rPr lang="en-US" dirty="0">
                <a:latin typeface="Trebuchet MS" charset="0"/>
              </a:rPr>
              <a:t>Different frequencies are indistinguishable when they are sampled.</a:t>
            </a:r>
          </a:p>
          <a:p>
            <a:pPr lvl="1"/>
            <a:endParaRPr lang="en-US" dirty="0">
              <a:latin typeface="Trebuchet MS" charset="0"/>
            </a:endParaRPr>
          </a:p>
          <a:p>
            <a:pPr lvl="1"/>
            <a:endParaRPr lang="en-US" dirty="0">
              <a:latin typeface="Trebuchet MS" charset="0"/>
            </a:endParaRPr>
          </a:p>
          <a:p>
            <a:pPr lvl="1"/>
            <a:endParaRPr lang="en-US" dirty="0">
              <a:latin typeface="Trebuchet MS" charset="0"/>
            </a:endParaRPr>
          </a:p>
          <a:p>
            <a:pPr lvl="1"/>
            <a:endParaRPr lang="en-US" dirty="0">
              <a:latin typeface="Trebuchet MS" charset="0"/>
            </a:endParaRPr>
          </a:p>
          <a:p>
            <a:pPr lvl="1"/>
            <a:endParaRPr lang="en-US" dirty="0">
              <a:latin typeface="Trebuchet MS" charset="0"/>
            </a:endParaRPr>
          </a:p>
          <a:p>
            <a:endParaRPr lang="en-US" dirty="0">
              <a:latin typeface="Trebuchet MS" charset="0"/>
            </a:endParaRPr>
          </a:p>
          <a:p>
            <a:r>
              <a:rPr lang="en-US" dirty="0">
                <a:latin typeface="Trebuchet MS" charset="0"/>
              </a:rPr>
              <a:t>Condition the input signal using a low-pass filter</a:t>
            </a:r>
          </a:p>
          <a:p>
            <a:pPr lvl="1"/>
            <a:r>
              <a:rPr lang="en-US" dirty="0">
                <a:latin typeface="Trebuchet MS" charset="0"/>
              </a:rPr>
              <a:t>Removes high-frequency components</a:t>
            </a:r>
          </a:p>
          <a:p>
            <a:pPr lvl="1"/>
            <a:r>
              <a:rPr lang="en-US" dirty="0">
                <a:latin typeface="Trebuchet MS" charset="0"/>
              </a:rPr>
              <a:t>(a.k.a. anti-aliasing filter)</a:t>
            </a:r>
          </a:p>
        </p:txBody>
      </p:sp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725" y="2266805"/>
            <a:ext cx="4953000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50" y="4800600"/>
            <a:ext cx="1905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2223845" y="640056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74F618-CACE-4FD6-AC09-05B693CE5579}" type="slidenum">
              <a:rPr lang="en-US" sz="1200" smtClean="0">
                <a:solidFill>
                  <a:srgbClr val="000000"/>
                </a:solidFill>
              </a:rPr>
              <a:pPr algn="r"/>
              <a:t>15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4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Trebuchet MS" charset="0"/>
              </a:rPr>
              <a:t>Designing the anti-aliasing filter</a:t>
            </a:r>
          </a:p>
        </p:txBody>
      </p:sp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5714" r="27142" b="48952"/>
          <a:stretch>
            <a:fillRect/>
          </a:stretch>
        </p:blipFill>
        <p:spPr bwMode="auto">
          <a:xfrm>
            <a:off x="1249314" y="1370330"/>
            <a:ext cx="6742167" cy="3646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914400" y="3854240"/>
            <a:ext cx="73152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400" kern="0" dirty="0">
                <a:latin typeface="+mn-lt"/>
                <a:ea typeface="+mn-ea"/>
                <a:cs typeface="+mn-cs"/>
              </a:rPr>
              <a:t>Note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000" kern="0" dirty="0">
                <a:latin typeface="Symbol" pitchFamily="18" charset="2"/>
                <a:ea typeface="+mn-ea"/>
                <a:cs typeface="+mn-cs"/>
              </a:rPr>
              <a:t>w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is in radians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000" kern="0" dirty="0">
                <a:latin typeface="Symbol" pitchFamily="18" charset="2"/>
                <a:ea typeface="+mn-ea"/>
                <a:cs typeface="+mn-cs"/>
              </a:rPr>
              <a:t>w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= 2</a:t>
            </a:r>
            <a:r>
              <a:rPr lang="en-US" sz="2000" kern="0" dirty="0">
                <a:latin typeface="Symbol" pitchFamily="18" charset="2"/>
                <a:ea typeface="+mn-ea"/>
                <a:cs typeface="+mn-cs"/>
              </a:rPr>
              <a:t>p</a:t>
            </a:r>
            <a:r>
              <a:rPr lang="en-US" sz="2000" i="1" kern="0" dirty="0">
                <a:latin typeface="Times New Roman" pitchFamily="18" charset="0"/>
                <a:ea typeface="+mn-ea"/>
                <a:cs typeface="+mn-cs"/>
              </a:rPr>
              <a:t>f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sz="2000" i="1" kern="0" dirty="0">
              <a:latin typeface="Symbol" pitchFamily="18" charset="2"/>
              <a:ea typeface="+mn-ea"/>
              <a:cs typeface="+mn-c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914400" y="5069508"/>
            <a:ext cx="73152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400" kern="0" dirty="0">
                <a:latin typeface="+mn-lt"/>
                <a:ea typeface="+mn-ea"/>
                <a:cs typeface="+mn-cs"/>
              </a:rPr>
              <a:t>Exercise: Say you want the half-power point to be at 30Hz and you have a 0.1 </a:t>
            </a:r>
            <a:r>
              <a:rPr lang="en-US" sz="2400" kern="0" dirty="0" err="1">
                <a:latin typeface="+mn-lt"/>
                <a:ea typeface="+mn-ea"/>
                <a:cs typeface="+mn-cs"/>
              </a:rPr>
              <a:t>μF</a:t>
            </a:r>
            <a:r>
              <a:rPr lang="en-US" sz="2400" kern="0" dirty="0">
                <a:latin typeface="+mn-lt"/>
                <a:ea typeface="+mn-ea"/>
                <a:cs typeface="+mn-cs"/>
              </a:rPr>
              <a:t> capacitor.  How big of a resistor should you use?</a:t>
            </a:r>
            <a:endParaRPr lang="en-US" sz="2000" i="1" kern="0" dirty="0">
              <a:latin typeface="Symbol" pitchFamily="18" charset="2"/>
              <a:ea typeface="+mn-ea"/>
              <a:cs typeface="+mn-cs"/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2223845" y="640056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74F618-CACE-4FD6-AC09-05B693CE5579}" type="slidenum">
              <a:rPr lang="en-US" sz="1200" smtClean="0">
                <a:solidFill>
                  <a:srgbClr val="000000"/>
                </a:solidFill>
              </a:rPr>
              <a:pPr algn="r"/>
              <a:t>16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418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cs typeface="Arial"/>
              </a:rPr>
              <a:t>Do I really need to condition my input signal?</a:t>
            </a:r>
          </a:p>
        </p:txBody>
      </p:sp>
      <p:sp>
        <p:nvSpPr>
          <p:cNvPr id="655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rebuchet MS" charset="0"/>
              </a:rPr>
              <a:t>Short answer: Yes.</a:t>
            </a:r>
          </a:p>
          <a:p>
            <a:endParaRPr lang="en-US" dirty="0">
              <a:latin typeface="Trebuchet MS" charset="0"/>
            </a:endParaRPr>
          </a:p>
          <a:p>
            <a:r>
              <a:rPr lang="en-US" dirty="0">
                <a:latin typeface="Trebuchet MS" charset="0"/>
              </a:rPr>
              <a:t>Longer answer: Yes, but sometimes it’s already done for you.</a:t>
            </a:r>
          </a:p>
          <a:p>
            <a:pPr lvl="1"/>
            <a:r>
              <a:rPr lang="en-US" dirty="0">
                <a:latin typeface="Trebuchet MS" charset="0"/>
              </a:rPr>
              <a:t>Many (most?) ADCs have a pretty good analog filter built in.</a:t>
            </a:r>
          </a:p>
          <a:p>
            <a:pPr lvl="1"/>
            <a:r>
              <a:rPr lang="en-US" dirty="0">
                <a:latin typeface="Trebuchet MS" charset="0"/>
              </a:rPr>
              <a:t>Those filters typically have a cut-off frequency just above ½ their </a:t>
            </a:r>
            <a:r>
              <a:rPr lang="en-US" b="1" i="1" dirty="0">
                <a:latin typeface="Trebuchet MS" charset="0"/>
              </a:rPr>
              <a:t>maximum</a:t>
            </a:r>
            <a:r>
              <a:rPr lang="en-US" dirty="0">
                <a:latin typeface="Trebuchet MS" charset="0"/>
              </a:rPr>
              <a:t> sampling rate.</a:t>
            </a:r>
          </a:p>
          <a:p>
            <a:pPr lvl="2"/>
            <a:r>
              <a:rPr lang="en-US" dirty="0">
                <a:latin typeface="Trebuchet MS" charset="0"/>
              </a:rPr>
              <a:t>Which is great if you are using the maximum sampling rate, less useful if you are sampling at a slower rate.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2223845" y="640056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74F618-CACE-4FD6-AC09-05B693CE5579}" type="slidenum">
              <a:rPr lang="en-US" sz="1200" smtClean="0">
                <a:solidFill>
                  <a:srgbClr val="000000"/>
                </a:solidFill>
              </a:rPr>
              <a:pPr algn="r"/>
              <a:t>17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780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3018"/>
            <a:ext cx="8229600" cy="534327"/>
          </a:xfrm>
        </p:spPr>
        <p:txBody>
          <a:bodyPr/>
          <a:lstStyle/>
          <a:p>
            <a:r>
              <a:rPr lang="en-US" sz="2800">
                <a:latin typeface="Trebuchet MS" charset="0"/>
              </a:rPr>
              <a:t>Can use dithering to deal with quantization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75444"/>
            <a:ext cx="4343400" cy="4495800"/>
          </a:xfrm>
        </p:spPr>
        <p:txBody>
          <a:bodyPr/>
          <a:lstStyle/>
          <a:p>
            <a:r>
              <a:rPr lang="en-US" dirty="0">
                <a:latin typeface="Trebuchet MS" charset="0"/>
              </a:rPr>
              <a:t>Dithering</a:t>
            </a:r>
          </a:p>
          <a:p>
            <a:pPr lvl="1"/>
            <a:r>
              <a:rPr lang="en-US" dirty="0">
                <a:latin typeface="Trebuchet MS" charset="0"/>
              </a:rPr>
              <a:t>Quantization errors can result in large-scale patterns that don</a:t>
            </a:r>
            <a:r>
              <a:rPr lang="ja-JP" altLang="en-US" dirty="0">
                <a:latin typeface="Trebuchet MS" charset="0"/>
              </a:rPr>
              <a:t>’</a:t>
            </a:r>
            <a:r>
              <a:rPr lang="en-US" altLang="ja-JP" dirty="0">
                <a:latin typeface="Trebuchet MS" charset="0"/>
              </a:rPr>
              <a:t>t accurately describe the analog signal</a:t>
            </a:r>
          </a:p>
          <a:p>
            <a:pPr lvl="1"/>
            <a:r>
              <a:rPr lang="en-US" dirty="0">
                <a:latin typeface="Trebuchet MS" charset="0"/>
              </a:rPr>
              <a:t>Oversample and dither</a:t>
            </a:r>
          </a:p>
          <a:p>
            <a:pPr lvl="1"/>
            <a:r>
              <a:rPr lang="en-US" dirty="0">
                <a:latin typeface="Trebuchet MS" charset="0"/>
              </a:rPr>
              <a:t>Introduce random (white) noise to randomize the quantization error.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524000" y="3988305"/>
            <a:ext cx="2381250" cy="2289175"/>
            <a:chOff x="960" y="2870"/>
            <a:chExt cx="1500" cy="1442"/>
          </a:xfrm>
        </p:grpSpPr>
        <p:pic>
          <p:nvPicPr>
            <p:cNvPr id="69641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2870"/>
              <a:ext cx="1500" cy="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42" name="Text Box 6"/>
            <p:cNvSpPr txBox="1">
              <a:spLocks noChangeArrowheads="1"/>
            </p:cNvSpPr>
            <p:nvPr/>
          </p:nvSpPr>
          <p:spPr bwMode="auto">
            <a:xfrm>
              <a:off x="1152" y="4060"/>
              <a:ext cx="110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2000"/>
                <a:t>Direct Samples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181600" y="3988305"/>
            <a:ext cx="2381250" cy="2305050"/>
            <a:chOff x="3264" y="2870"/>
            <a:chExt cx="1500" cy="1452"/>
          </a:xfrm>
        </p:grpSpPr>
        <p:pic>
          <p:nvPicPr>
            <p:cNvPr id="6963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2870"/>
              <a:ext cx="1500" cy="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40" name="Text Box 7"/>
            <p:cNvSpPr txBox="1">
              <a:spLocks noChangeArrowheads="1"/>
            </p:cNvSpPr>
            <p:nvPr/>
          </p:nvSpPr>
          <p:spPr bwMode="auto">
            <a:xfrm>
              <a:off x="3408" y="4070"/>
              <a:ext cx="126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2000"/>
                <a:t>Dithered Samples</a:t>
              </a:r>
            </a:p>
          </p:txBody>
        </p:sp>
      </p:grpSp>
      <p:pic>
        <p:nvPicPr>
          <p:cNvPr id="6963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48228"/>
            <a:ext cx="434340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3"/>
          <p:cNvSpPr txBox="1">
            <a:spLocks/>
          </p:cNvSpPr>
          <p:nvPr/>
        </p:nvSpPr>
        <p:spPr>
          <a:xfrm>
            <a:off x="2223845" y="640056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74F618-CACE-4FD6-AC09-05B693CE5579}" type="slidenum">
              <a:rPr lang="en-US" sz="1200" smtClean="0">
                <a:solidFill>
                  <a:srgbClr val="000000"/>
                </a:solidFill>
              </a:rPr>
              <a:pPr algn="r"/>
              <a:t>18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45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Single-Ended </a:t>
            </a:r>
            <a:r>
              <a:rPr lang="en-US" dirty="0" err="1" smtClean="0"/>
              <a:t>vs</a:t>
            </a:r>
            <a:r>
              <a:rPr lang="en-US" dirty="0" smtClean="0"/>
              <a:t> Differential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23" y="2352878"/>
            <a:ext cx="4114800" cy="288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638" y="2054562"/>
            <a:ext cx="4765362" cy="31724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1445" y="5203511"/>
            <a:ext cx="268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Rail-to-Rail????</a:t>
            </a:r>
            <a:endParaRPr lang="en-US" sz="24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4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Lab 1</a:t>
            </a:r>
          </a:p>
          <a:p>
            <a:pPr lvl="1"/>
            <a:r>
              <a:rPr lang="en-US" dirty="0" smtClean="0"/>
              <a:t>1 weeks </a:t>
            </a:r>
            <a:r>
              <a:rPr lang="en-US" dirty="0" smtClean="0"/>
              <a:t>away!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7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ADS1015 </a:t>
            </a:r>
            <a:r>
              <a:rPr lang="en-US" sz="2400" dirty="0" smtClean="0"/>
              <a:t>(our friend from lab 1)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Picture 2" descr="IMG_03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15" y="2514969"/>
            <a:ext cx="3889815" cy="291736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6412431" y="2376645"/>
            <a:ext cx="867564" cy="111916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6049"/>
            <a:ext cx="9144000" cy="12156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86" y="2229626"/>
            <a:ext cx="3235112" cy="40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69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900"/>
            <a:ext cx="9144000" cy="49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59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Microphone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592" y="1036788"/>
            <a:ext cx="5852871" cy="511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18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ADS1015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264"/>
          <a:stretch/>
        </p:blipFill>
        <p:spPr>
          <a:xfrm>
            <a:off x="0" y="1947789"/>
            <a:ext cx="6223019" cy="3333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741" y="1471256"/>
            <a:ext cx="2872259" cy="407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21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ADS1015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49" y="1125294"/>
            <a:ext cx="7958958" cy="487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ADS1015 </a:t>
            </a:r>
            <a:r>
              <a:rPr lang="en-US" dirty="0" smtClean="0"/>
              <a:t> - </a:t>
            </a:r>
            <a:r>
              <a:rPr lang="en-US" dirty="0" err="1" smtClean="0"/>
              <a:t>Reg</a:t>
            </a:r>
            <a:r>
              <a:rPr lang="en-US" dirty="0" smtClean="0"/>
              <a:t> Maps (RTM)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83" y="1332933"/>
            <a:ext cx="3870365" cy="43031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255" y="1043711"/>
            <a:ext cx="3567424" cy="518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2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ADS1015 - PGA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33" y="1360653"/>
            <a:ext cx="6870936" cy="33347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0138" y="4954485"/>
            <a:ext cx="727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 the programmable gain amplifier (PGA)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272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ADS1015 </a:t>
            </a:r>
            <a:r>
              <a:rPr lang="en-US" dirty="0" smtClean="0"/>
              <a:t>– </a:t>
            </a:r>
            <a:r>
              <a:rPr lang="en-US" dirty="0" smtClean="0"/>
              <a:t>I2C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43" y="1007740"/>
            <a:ext cx="7204555" cy="51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5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Analog to Digital Converter (ADC)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457200" y="1255008"/>
            <a:ext cx="8229600" cy="5046663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FLASH (parallel) ADC</a:t>
            </a:r>
          </a:p>
          <a:p>
            <a:r>
              <a:rPr lang="en-US" dirty="0">
                <a:latin typeface="Arial" charset="0"/>
              </a:rPr>
              <a:t>RAMP Counter ADC</a:t>
            </a:r>
          </a:p>
          <a:p>
            <a:r>
              <a:rPr lang="en-US" dirty="0">
                <a:latin typeface="Arial" charset="0"/>
              </a:rPr>
              <a:t>Successive Approximation ADC</a:t>
            </a:r>
          </a:p>
          <a:p>
            <a:r>
              <a:rPr lang="en-US" dirty="0">
                <a:latin typeface="Arial" charset="0"/>
              </a:rPr>
              <a:t>Single Slope ADC</a:t>
            </a:r>
          </a:p>
          <a:p>
            <a:r>
              <a:rPr lang="en-US" dirty="0">
                <a:latin typeface="Arial" charset="0"/>
              </a:rPr>
              <a:t>Sigma-Delta ADC</a:t>
            </a:r>
          </a:p>
          <a:p>
            <a:endParaRPr lang="en-US" dirty="0">
              <a:latin typeface="Arial" charset="0"/>
            </a:endParaRPr>
          </a:p>
        </p:txBody>
      </p:sp>
      <p:cxnSp>
        <p:nvCxnSpPr>
          <p:cNvPr id="25603" name="Straight Arrow Connector 4"/>
          <p:cNvCxnSpPr>
            <a:cxnSpLocks noChangeShapeType="1"/>
          </p:cNvCxnSpPr>
          <p:nvPr/>
        </p:nvCxnSpPr>
        <p:spPr bwMode="auto">
          <a:xfrm>
            <a:off x="3146364" y="4498555"/>
            <a:ext cx="1006475" cy="12700"/>
          </a:xfrm>
          <a:prstGeom prst="straightConnector1">
            <a:avLst/>
          </a:prstGeom>
          <a:noFill/>
          <a:ln w="9525">
            <a:solidFill>
              <a:srgbClr val="606060"/>
            </a:solidFill>
            <a:round/>
            <a:headEnd/>
            <a:tailEnd type="arrow" w="med" len="med"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04" name="Rounded Rectangle 5"/>
          <p:cNvSpPr>
            <a:spLocks noChangeArrowheads="1"/>
          </p:cNvSpPr>
          <p:nvPr/>
        </p:nvSpPr>
        <p:spPr bwMode="auto">
          <a:xfrm>
            <a:off x="4152839" y="3973092"/>
            <a:ext cx="1933575" cy="10414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606060"/>
            </a:solidFill>
            <a:round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/>
          <a:lstStyle/>
          <a:p>
            <a:pPr algn="ctr"/>
            <a:endParaRPr lang="en-US">
              <a:solidFill>
                <a:srgbClr val="000000"/>
              </a:solidFill>
              <a:cs typeface="Arial" charset="0"/>
            </a:endParaRPr>
          </a:p>
          <a:p>
            <a:pPr algn="ctr"/>
            <a:r>
              <a:rPr lang="en-US">
                <a:solidFill>
                  <a:srgbClr val="000000"/>
                </a:solidFill>
                <a:cs typeface="Arial" charset="0"/>
              </a:rPr>
              <a:t>Digital World</a:t>
            </a:r>
          </a:p>
        </p:txBody>
      </p:sp>
      <p:sp>
        <p:nvSpPr>
          <p:cNvPr id="25605" name="TextBox 6"/>
          <p:cNvSpPr txBox="1">
            <a:spLocks noChangeArrowheads="1"/>
          </p:cNvSpPr>
          <p:nvPr/>
        </p:nvSpPr>
        <p:spPr bwMode="auto">
          <a:xfrm>
            <a:off x="1601726" y="4190580"/>
            <a:ext cx="17049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/>
              <a:t>Real World</a:t>
            </a:r>
          </a:p>
          <a:p>
            <a:pPr algn="ctr" eaLnBrk="1" hangingPunct="1"/>
            <a:r>
              <a:rPr lang="en-US" sz="1800" dirty="0"/>
              <a:t>(Voltage)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223845" y="640056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74F618-CACE-4FD6-AC09-05B693CE5579}" type="slidenum">
              <a:rPr lang="en-US" sz="1200" smtClean="0">
                <a:solidFill>
                  <a:srgbClr val="000000"/>
                </a:solidFill>
              </a:rPr>
              <a:pPr algn="r"/>
              <a:t>28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745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FLASH ADC</a:t>
            </a:r>
          </a:p>
        </p:txBody>
      </p:sp>
      <p:pic>
        <p:nvPicPr>
          <p:cNvPr id="2662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904637"/>
            <a:ext cx="4787900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Box 5"/>
          <p:cNvSpPr txBox="1">
            <a:spLocks noChangeArrowheads="1"/>
          </p:cNvSpPr>
          <p:nvPr/>
        </p:nvSpPr>
        <p:spPr bwMode="auto">
          <a:xfrm>
            <a:off x="4633913" y="4532074"/>
            <a:ext cx="43132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+Simple and Fast</a:t>
            </a:r>
          </a:p>
          <a:p>
            <a:pPr eaLnBrk="1" hangingPunct="1"/>
            <a:endParaRPr lang="en-US" sz="1800"/>
          </a:p>
          <a:p>
            <a:pPr eaLnBrk="1" hangingPunct="1"/>
            <a:r>
              <a:rPr lang="en-US" sz="1800"/>
              <a:t>-Requires many components</a:t>
            </a:r>
          </a:p>
          <a:p>
            <a:pPr eaLnBrk="1" hangingPunct="1"/>
            <a:r>
              <a:rPr lang="en-US" sz="1800"/>
              <a:t>	(8 bit requires 255 compares!)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2223845" y="640056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74F618-CACE-4FD6-AC09-05B693CE5579}" type="slidenum">
              <a:rPr lang="en-US" sz="1200" smtClean="0">
                <a:solidFill>
                  <a:srgbClr val="000000"/>
                </a:solidFill>
              </a:rPr>
              <a:pPr algn="r"/>
              <a:t>29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087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+mn-lt"/>
              </a:rPr>
              <a:t>Last Lecture</a:t>
            </a:r>
            <a:endParaRPr lang="en-US" dirty="0">
              <a:latin typeface="+mn-lt"/>
            </a:endParaRPr>
          </a:p>
        </p:txBody>
      </p:sp>
      <p:sp>
        <p:nvSpPr>
          <p:cNvPr id="819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ARM optimizations</a:t>
            </a:r>
            <a:endParaRPr lang="en-US" sz="1800" dirty="0">
              <a:cs typeface="Arial" charset="0"/>
            </a:endParaRPr>
          </a:p>
          <a:p>
            <a:pPr eaLnBrk="1" hangingPunct="1"/>
            <a:endParaRPr lang="en-US" dirty="0"/>
          </a:p>
          <a:p>
            <a:pPr lvl="2" eaLnBrk="1" hangingPunct="1">
              <a:buFontTx/>
              <a:buNone/>
            </a:pPr>
            <a:endParaRPr lang="en-US" sz="1800" dirty="0"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23845" y="6400568"/>
            <a:ext cx="2133600" cy="365125"/>
          </a:xfrm>
        </p:spPr>
        <p:txBody>
          <a:bodyPr/>
          <a:lstStyle/>
          <a:p>
            <a:fld id="{2674F618-CACE-4FD6-AC09-05B693CE557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837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RAMP ADC</a:t>
            </a:r>
          </a:p>
        </p:txBody>
      </p:sp>
      <p:pic>
        <p:nvPicPr>
          <p:cNvPr id="27650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2" r="-2249"/>
          <a:stretch>
            <a:fillRect/>
          </a:stretch>
        </p:blipFill>
        <p:spPr>
          <a:xfrm>
            <a:off x="584200" y="1601788"/>
            <a:ext cx="7585075" cy="3871912"/>
          </a:xfrm>
        </p:spPr>
      </p:pic>
      <p:sp>
        <p:nvSpPr>
          <p:cNvPr id="27651" name="TextBox 4"/>
          <p:cNvSpPr txBox="1">
            <a:spLocks noChangeArrowheads="1"/>
          </p:cNvSpPr>
          <p:nvPr/>
        </p:nvSpPr>
        <p:spPr bwMode="auto">
          <a:xfrm>
            <a:off x="1248564" y="5582222"/>
            <a:ext cx="47593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Increase value until comparison found</a:t>
            </a:r>
          </a:p>
          <a:p>
            <a:pPr eaLnBrk="1" hangingPunct="1"/>
            <a:r>
              <a:rPr lang="en-US" sz="1800" dirty="0"/>
              <a:t>Very slow…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2223845" y="640056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74F618-CACE-4FD6-AC09-05B693CE5579}" type="slidenum">
              <a:rPr lang="en-US" sz="1200" smtClean="0">
                <a:solidFill>
                  <a:srgbClr val="000000"/>
                </a:solidFill>
              </a:rPr>
              <a:pPr algn="r"/>
              <a:t>30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340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Successive Approximation ADC</a:t>
            </a:r>
          </a:p>
        </p:txBody>
      </p:sp>
      <p:pic>
        <p:nvPicPr>
          <p:cNvPr id="2867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1312495"/>
            <a:ext cx="7870825" cy="353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Box 4"/>
          <p:cNvSpPr txBox="1">
            <a:spLocks noChangeArrowheads="1"/>
          </p:cNvSpPr>
          <p:nvPr/>
        </p:nvSpPr>
        <p:spPr bwMode="auto">
          <a:xfrm>
            <a:off x="892175" y="5020895"/>
            <a:ext cx="57435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Check MSB -&gt; LSB comparisons</a:t>
            </a:r>
          </a:p>
          <a:p>
            <a:pPr eaLnBrk="1" hangingPunct="1"/>
            <a:r>
              <a:rPr lang="en-US" sz="1800"/>
              <a:t>Finds value in N cycles for N bits</a:t>
            </a:r>
          </a:p>
          <a:p>
            <a:pPr eaLnBrk="1" hangingPunct="1"/>
            <a:r>
              <a:rPr lang="en-US" sz="1800"/>
              <a:t>Most common ADC architecture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2223845" y="640056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74F618-CACE-4FD6-AC09-05B693CE5579}" type="slidenum">
              <a:rPr lang="en-US" sz="1200" smtClean="0">
                <a:solidFill>
                  <a:srgbClr val="000000"/>
                </a:solidFill>
              </a:rPr>
              <a:pPr algn="r"/>
              <a:t>31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70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Single-Slope ADC</a:t>
            </a:r>
          </a:p>
        </p:txBody>
      </p:sp>
      <p:pic>
        <p:nvPicPr>
          <p:cNvPr id="296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2047875"/>
            <a:ext cx="5068888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Box 4"/>
          <p:cNvSpPr txBox="1">
            <a:spLocks noChangeArrowheads="1"/>
          </p:cNvSpPr>
          <p:nvPr/>
        </p:nvSpPr>
        <p:spPr bwMode="auto">
          <a:xfrm>
            <a:off x="486403" y="5424541"/>
            <a:ext cx="43243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Similar to a RAMP circuit, but uses a time-based integrator to produce voltage</a:t>
            </a:r>
          </a:p>
        </p:txBody>
      </p:sp>
      <p:cxnSp>
        <p:nvCxnSpPr>
          <p:cNvPr id="29700" name="Straight Arrow Connector 7"/>
          <p:cNvCxnSpPr>
            <a:cxnSpLocks noChangeShapeType="1"/>
          </p:cNvCxnSpPr>
          <p:nvPr/>
        </p:nvCxnSpPr>
        <p:spPr bwMode="auto">
          <a:xfrm>
            <a:off x="5915025" y="4530725"/>
            <a:ext cx="289401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1" name="Straight Arrow Connector 9"/>
          <p:cNvCxnSpPr>
            <a:cxnSpLocks noChangeShapeType="1"/>
          </p:cNvCxnSpPr>
          <p:nvPr/>
        </p:nvCxnSpPr>
        <p:spPr bwMode="auto">
          <a:xfrm flipV="1">
            <a:off x="5915025" y="2551113"/>
            <a:ext cx="0" cy="19796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2" name="Straight Connector 11"/>
          <p:cNvCxnSpPr>
            <a:cxnSpLocks noChangeShapeType="1"/>
          </p:cNvCxnSpPr>
          <p:nvPr/>
        </p:nvCxnSpPr>
        <p:spPr bwMode="auto">
          <a:xfrm flipV="1">
            <a:off x="5926138" y="3375025"/>
            <a:ext cx="1144587" cy="1144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3" name="Straight Connector 12"/>
          <p:cNvCxnSpPr>
            <a:cxnSpLocks noChangeShapeType="1"/>
          </p:cNvCxnSpPr>
          <p:nvPr/>
        </p:nvCxnSpPr>
        <p:spPr bwMode="auto">
          <a:xfrm flipV="1">
            <a:off x="7073900" y="3367088"/>
            <a:ext cx="1144588" cy="1144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4" name="Straight Connector 13"/>
          <p:cNvCxnSpPr>
            <a:cxnSpLocks noChangeShapeType="1"/>
          </p:cNvCxnSpPr>
          <p:nvPr/>
        </p:nvCxnSpPr>
        <p:spPr bwMode="auto">
          <a:xfrm flipH="1" flipV="1">
            <a:off x="7070725" y="3375025"/>
            <a:ext cx="11113" cy="1133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5" name="Straight Connector 17"/>
          <p:cNvCxnSpPr>
            <a:cxnSpLocks noChangeShapeType="1"/>
          </p:cNvCxnSpPr>
          <p:nvPr/>
        </p:nvCxnSpPr>
        <p:spPr bwMode="auto">
          <a:xfrm flipH="1" flipV="1">
            <a:off x="8207375" y="3379788"/>
            <a:ext cx="11113" cy="1131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6" name="Straight Connector 19"/>
          <p:cNvCxnSpPr>
            <a:cxnSpLocks noChangeShapeType="1"/>
          </p:cNvCxnSpPr>
          <p:nvPr/>
        </p:nvCxnSpPr>
        <p:spPr bwMode="auto">
          <a:xfrm>
            <a:off x="5675313" y="3386138"/>
            <a:ext cx="3190875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07" name="TextBox 20"/>
          <p:cNvSpPr txBox="1">
            <a:spLocks noChangeArrowheads="1"/>
          </p:cNvSpPr>
          <p:nvPr/>
        </p:nvSpPr>
        <p:spPr bwMode="auto">
          <a:xfrm>
            <a:off x="8434388" y="3021013"/>
            <a:ext cx="7096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V</a:t>
            </a:r>
            <a:r>
              <a:rPr lang="en-US" sz="1800" baseline="-25000"/>
              <a:t>ref</a:t>
            </a:r>
            <a:endParaRPr lang="en-US" sz="1800"/>
          </a:p>
        </p:txBody>
      </p:sp>
      <p:sp>
        <p:nvSpPr>
          <p:cNvPr id="29708" name="TextBox 21"/>
          <p:cNvSpPr txBox="1">
            <a:spLocks noChangeArrowheads="1"/>
          </p:cNvSpPr>
          <p:nvPr/>
        </p:nvSpPr>
        <p:spPr bwMode="auto">
          <a:xfrm>
            <a:off x="6361113" y="4587875"/>
            <a:ext cx="17954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time</a:t>
            </a:r>
          </a:p>
        </p:txBody>
      </p:sp>
      <p:sp>
        <p:nvSpPr>
          <p:cNvPr id="15" name="Slide Number Placeholder 3"/>
          <p:cNvSpPr txBox="1">
            <a:spLocks/>
          </p:cNvSpPr>
          <p:nvPr/>
        </p:nvSpPr>
        <p:spPr>
          <a:xfrm>
            <a:off x="2223845" y="640056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74F618-CACE-4FD6-AC09-05B693CE5579}" type="slidenum">
              <a:rPr lang="en-US" sz="1200" smtClean="0">
                <a:solidFill>
                  <a:srgbClr val="000000"/>
                </a:solidFill>
              </a:rPr>
              <a:pPr algn="r"/>
              <a:t>32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663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Sigma-Delta ADC</a:t>
            </a:r>
          </a:p>
        </p:txBody>
      </p:sp>
      <p:pic>
        <p:nvPicPr>
          <p:cNvPr id="3072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1210233"/>
            <a:ext cx="6554787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3499408"/>
            <a:ext cx="440531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724" name="Straight Connector 6"/>
          <p:cNvCxnSpPr>
            <a:cxnSpLocks noChangeShapeType="1"/>
          </p:cNvCxnSpPr>
          <p:nvPr/>
        </p:nvCxnSpPr>
        <p:spPr bwMode="auto">
          <a:xfrm flipH="1">
            <a:off x="366713" y="2464358"/>
            <a:ext cx="1692275" cy="1293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25" name="Straight Connector 7"/>
          <p:cNvCxnSpPr>
            <a:cxnSpLocks noChangeShapeType="1"/>
          </p:cNvCxnSpPr>
          <p:nvPr/>
        </p:nvCxnSpPr>
        <p:spPr bwMode="auto">
          <a:xfrm>
            <a:off x="3549650" y="2445308"/>
            <a:ext cx="912813" cy="134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26" name="Straight Arrow Connector 12"/>
          <p:cNvCxnSpPr>
            <a:cxnSpLocks noChangeShapeType="1"/>
          </p:cNvCxnSpPr>
          <p:nvPr/>
        </p:nvCxnSpPr>
        <p:spPr bwMode="auto">
          <a:xfrm flipH="1" flipV="1">
            <a:off x="1727200" y="5188508"/>
            <a:ext cx="641350" cy="857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27" name="TextBox 14"/>
          <p:cNvSpPr txBox="1">
            <a:spLocks noChangeArrowheads="1"/>
          </p:cNvSpPr>
          <p:nvPr/>
        </p:nvSpPr>
        <p:spPr bwMode="auto">
          <a:xfrm>
            <a:off x="2436813" y="5909233"/>
            <a:ext cx="4724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Similar to ramp ADC, but controlled by 1-bit DAC</a:t>
            </a:r>
          </a:p>
        </p:txBody>
      </p:sp>
      <p:sp>
        <p:nvSpPr>
          <p:cNvPr id="30728" name="TextBox 15"/>
          <p:cNvSpPr txBox="1">
            <a:spLocks noChangeArrowheads="1"/>
          </p:cNvSpPr>
          <p:nvPr/>
        </p:nvSpPr>
        <p:spPr bwMode="auto">
          <a:xfrm>
            <a:off x="5113338" y="3002520"/>
            <a:ext cx="38560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Simple Analog w/ complex digital makes it cheap to manufacture</a:t>
            </a:r>
          </a:p>
          <a:p>
            <a:pPr eaLnBrk="1" hangingPunct="1"/>
            <a:endParaRPr lang="en-US" sz="1800"/>
          </a:p>
          <a:p>
            <a:pPr eaLnBrk="1" hangingPunct="1"/>
            <a:r>
              <a:rPr lang="en-US" sz="1800"/>
              <a:t>Accuracy and update rate are good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2223845" y="640056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74F618-CACE-4FD6-AC09-05B693CE5579}" type="slidenum">
              <a:rPr lang="en-US" sz="1200" smtClean="0">
                <a:solidFill>
                  <a:srgbClr val="000000"/>
                </a:solidFill>
              </a:rPr>
              <a:pPr algn="r"/>
              <a:t>33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39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Digital to Analog Converter (DAC)</a:t>
            </a:r>
          </a:p>
        </p:txBody>
      </p:sp>
      <p:sp>
        <p:nvSpPr>
          <p:cNvPr id="112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PWM DAC</a:t>
            </a:r>
          </a:p>
          <a:p>
            <a:r>
              <a:rPr lang="en-US">
                <a:latin typeface="Arial" charset="0"/>
              </a:rPr>
              <a:t>Binary-scaled DAC</a:t>
            </a:r>
          </a:p>
          <a:p>
            <a:r>
              <a:rPr lang="en-US">
                <a:latin typeface="Arial" charset="0"/>
              </a:rPr>
              <a:t>Voltage Divider DAC</a:t>
            </a:r>
          </a:p>
          <a:p>
            <a:endParaRPr lang="en-US">
              <a:latin typeface="Arial" charset="0"/>
            </a:endParaRPr>
          </a:p>
        </p:txBody>
      </p:sp>
      <p:cxnSp>
        <p:nvCxnSpPr>
          <p:cNvPr id="11267" name="Straight Arrow Connector 3"/>
          <p:cNvCxnSpPr>
            <a:cxnSpLocks noChangeShapeType="1"/>
          </p:cNvCxnSpPr>
          <p:nvPr/>
        </p:nvCxnSpPr>
        <p:spPr bwMode="auto">
          <a:xfrm>
            <a:off x="6184900" y="5286375"/>
            <a:ext cx="1008063" cy="11113"/>
          </a:xfrm>
          <a:prstGeom prst="straightConnector1">
            <a:avLst/>
          </a:prstGeom>
          <a:noFill/>
          <a:ln w="9525">
            <a:solidFill>
              <a:srgbClr val="606060"/>
            </a:solidFill>
            <a:round/>
            <a:headEnd/>
            <a:tailEnd type="arrow" w="med" len="med"/>
          </a:ln>
          <a:effectLst>
            <a:prstShdw prst="shdw17" dist="17961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8" name="Rounded Rectangle 4"/>
          <p:cNvSpPr>
            <a:spLocks noChangeArrowheads="1"/>
          </p:cNvSpPr>
          <p:nvPr/>
        </p:nvSpPr>
        <p:spPr bwMode="auto">
          <a:xfrm>
            <a:off x="4256088" y="4737100"/>
            <a:ext cx="1933575" cy="1041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606060"/>
            </a:solidFill>
            <a:round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/>
          <a:lstStyle/>
          <a:p>
            <a:pPr algn="ctr"/>
            <a:endParaRPr lang="en-US" dirty="0">
              <a:solidFill>
                <a:srgbClr val="000000"/>
              </a:solidFill>
              <a:cs typeface="Arial" charset="0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cs typeface="Arial" charset="0"/>
              </a:rPr>
              <a:t>Digital World</a:t>
            </a:r>
          </a:p>
        </p:txBody>
      </p:sp>
      <p:sp>
        <p:nvSpPr>
          <p:cNvPr id="11269" name="TextBox 5"/>
          <p:cNvSpPr txBox="1">
            <a:spLocks noChangeArrowheads="1"/>
          </p:cNvSpPr>
          <p:nvPr/>
        </p:nvSpPr>
        <p:spPr bwMode="auto">
          <a:xfrm>
            <a:off x="6994525" y="4978400"/>
            <a:ext cx="17049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Real World</a:t>
            </a:r>
          </a:p>
          <a:p>
            <a:pPr algn="ctr" eaLnBrk="1" hangingPunct="1"/>
            <a:r>
              <a:rPr lang="en-US" sz="1800"/>
              <a:t>(Voltage)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223845" y="640056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74F618-CACE-4FD6-AC09-05B693CE5579}" type="slidenum">
              <a:rPr lang="en-US" sz="1200" smtClean="0">
                <a:solidFill>
                  <a:srgbClr val="000000"/>
                </a:solidFill>
              </a:rPr>
              <a:pPr algn="r"/>
              <a:t>34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642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PWM DAC</a:t>
            </a:r>
          </a:p>
        </p:txBody>
      </p:sp>
      <p:pic>
        <p:nvPicPr>
          <p:cNvPr id="1229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760" y="2831141"/>
            <a:ext cx="3454147" cy="1107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008" y="1919276"/>
            <a:ext cx="2709316" cy="2964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2223845" y="640056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74F618-CACE-4FD6-AC09-05B693CE5579}" type="slidenum">
              <a:rPr lang="en-US" sz="1200" smtClean="0">
                <a:solidFill>
                  <a:srgbClr val="000000"/>
                </a:solidFill>
              </a:rPr>
              <a:pPr algn="r"/>
              <a:t>35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114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Binary-scaled DAC Architecture</a:t>
            </a:r>
          </a:p>
        </p:txBody>
      </p:sp>
      <p:pic>
        <p:nvPicPr>
          <p:cNvPr id="1331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503364"/>
            <a:ext cx="6110072" cy="452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2223845" y="640056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74F618-CACE-4FD6-AC09-05B693CE5579}" type="slidenum">
              <a:rPr lang="en-US" sz="1200" smtClean="0">
                <a:solidFill>
                  <a:srgbClr val="000000"/>
                </a:solidFill>
              </a:rPr>
              <a:pPr algn="r"/>
              <a:t>36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71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Voltage Divider DAC Architecture</a:t>
            </a:r>
          </a:p>
        </p:txBody>
      </p:sp>
      <p:pic>
        <p:nvPicPr>
          <p:cNvPr id="1433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9" y="1487488"/>
            <a:ext cx="4982060" cy="4363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02"/>
          <p:cNvSpPr txBox="1">
            <a:spLocks noChangeArrowheads="1"/>
          </p:cNvSpPr>
          <p:nvPr/>
        </p:nvSpPr>
        <p:spPr bwMode="auto">
          <a:xfrm>
            <a:off x="5497747" y="1672013"/>
            <a:ext cx="318548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sz="1800" dirty="0">
                <a:solidFill>
                  <a:srgbClr val="000000"/>
                </a:solidFill>
                <a:latin typeface="Arial"/>
                <a:cs typeface="Arial"/>
              </a:rPr>
              <a:t> Fast</a:t>
            </a:r>
          </a:p>
          <a:p>
            <a:pPr eaLnBrk="1" hangingPunct="1">
              <a:buFontTx/>
              <a:buChar char="•"/>
            </a:pPr>
            <a:r>
              <a:rPr lang="en-US" sz="1800" dirty="0">
                <a:solidFill>
                  <a:srgbClr val="000000"/>
                </a:solidFill>
                <a:latin typeface="Arial"/>
                <a:cs typeface="Arial"/>
              </a:rPr>
              <a:t> Size (transistors, switches)?</a:t>
            </a:r>
          </a:p>
          <a:p>
            <a:pPr eaLnBrk="1" hangingPunct="1">
              <a:buFontTx/>
              <a:buChar char="•"/>
            </a:pPr>
            <a:r>
              <a:rPr lang="en-US" sz="1800" dirty="0">
                <a:solidFill>
                  <a:srgbClr val="000000"/>
                </a:solidFill>
                <a:latin typeface="Arial"/>
                <a:cs typeface="Arial"/>
              </a:rPr>
              <a:t> Accuracy?</a:t>
            </a:r>
          </a:p>
          <a:p>
            <a:pPr eaLnBrk="1" hangingPunct="1">
              <a:buFontTx/>
              <a:buChar char="•"/>
            </a:pPr>
            <a:r>
              <a:rPr lang="en-US" sz="1800" dirty="0">
                <a:solidFill>
                  <a:srgbClr val="000000"/>
                </a:solidFill>
                <a:latin typeface="Arial"/>
                <a:cs typeface="Arial"/>
              </a:rPr>
              <a:t> Monotonicity?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2223845" y="640056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74F618-CACE-4FD6-AC09-05B693CE5579}" type="slidenum">
              <a:rPr lang="en-US" sz="1200" smtClean="0">
                <a:solidFill>
                  <a:srgbClr val="000000"/>
                </a:solidFill>
              </a:rPr>
              <a:pPr algn="r"/>
              <a:t>37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453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Ladder DAC</a:t>
            </a:r>
          </a:p>
        </p:txBody>
      </p:sp>
      <p:pic>
        <p:nvPicPr>
          <p:cNvPr id="1536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3200"/>
            <a:ext cx="9144000" cy="458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2223845" y="640056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74F618-CACE-4FD6-AC09-05B693CE5579}" type="slidenum">
              <a:rPr lang="en-US" sz="1200" smtClean="0">
                <a:solidFill>
                  <a:srgbClr val="000000"/>
                </a:solidFill>
              </a:rPr>
              <a:pPr algn="r"/>
              <a:t>38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018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rebuchet MS" charset="0"/>
              </a:rPr>
              <a:t>DAC output signal conditioning</a:t>
            </a:r>
          </a:p>
        </p:txBody>
      </p:sp>
      <p:sp>
        <p:nvSpPr>
          <p:cNvPr id="309" name="Rectangle 3"/>
          <p:cNvSpPr txBox="1">
            <a:spLocks noChangeArrowheads="1"/>
          </p:cNvSpPr>
          <p:nvPr/>
        </p:nvSpPr>
        <p:spPr bwMode="auto">
          <a:xfrm>
            <a:off x="533400" y="990600"/>
            <a:ext cx="8135938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Trebuchet MS"/>
                <a:ea typeface="+mn-ea"/>
                <a:cs typeface="+mn-cs"/>
              </a:rPr>
              <a:t>Often use a low-pass filter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Trebuchet MS"/>
                <a:ea typeface="+mn-ea"/>
                <a:cs typeface="+mn-cs"/>
              </a:rPr>
              <a:t>May need a unity gain op amp for drive strength </a:t>
            </a:r>
          </a:p>
        </p:txBody>
      </p:sp>
      <p:pic>
        <p:nvPicPr>
          <p:cNvPr id="7987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3" b="56436"/>
          <a:stretch>
            <a:fillRect/>
          </a:stretch>
        </p:blipFill>
        <p:spPr bwMode="auto">
          <a:xfrm>
            <a:off x="533400" y="2590800"/>
            <a:ext cx="40005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048000"/>
            <a:ext cx="268287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2223845" y="640056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74F618-CACE-4FD6-AC09-05B693CE5579}" type="slidenum">
              <a:rPr lang="en-US" sz="1200" smtClean="0">
                <a:solidFill>
                  <a:srgbClr val="000000"/>
                </a:solidFill>
              </a:rPr>
              <a:pPr algn="r"/>
              <a:t>39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404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Analog to Digital Converters</a:t>
            </a:r>
          </a:p>
          <a:p>
            <a:r>
              <a:rPr lang="en-US" dirty="0" smtClean="0"/>
              <a:t>Digital to Analog Converters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174" y="3865677"/>
            <a:ext cx="3724970" cy="175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173" y="2482964"/>
            <a:ext cx="3497837" cy="106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4758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Amplifiers (quick thoughts)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GPIO</a:t>
            </a:r>
          </a:p>
          <a:p>
            <a:pPr lvl="1"/>
            <a:r>
              <a:rPr lang="en-US" dirty="0" smtClean="0"/>
              <a:t>Current limit of 20mA</a:t>
            </a:r>
          </a:p>
          <a:p>
            <a:r>
              <a:rPr lang="en-US" b="1" dirty="0" smtClean="0"/>
              <a:t>DAC</a:t>
            </a:r>
          </a:p>
          <a:p>
            <a:pPr lvl="1"/>
            <a:r>
              <a:rPr lang="en-US" dirty="0" smtClean="0"/>
              <a:t>Even less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934" y="1869911"/>
            <a:ext cx="2815652" cy="2680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64" y="3287672"/>
            <a:ext cx="3286150" cy="20222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75131" y="1284607"/>
            <a:ext cx="231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Controlling a relay</a:t>
            </a:r>
            <a:endParaRPr lang="en-US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223845" y="640056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74F618-CACE-4FD6-AC09-05B693CE5579}" type="slidenum">
              <a:rPr lang="en-US" sz="1200" smtClean="0">
                <a:solidFill>
                  <a:srgbClr val="000000"/>
                </a:solidFill>
              </a:rPr>
              <a:pPr algn="r"/>
              <a:t>40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7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550" y="1316963"/>
            <a:ext cx="8229600" cy="3969144"/>
          </a:xfrm>
        </p:spPr>
        <p:txBody>
          <a:bodyPr/>
          <a:lstStyle/>
          <a:p>
            <a:r>
              <a:rPr lang="en-US" dirty="0" smtClean="0"/>
              <a:t>Analog-to-digital Converters (ADC)</a:t>
            </a:r>
          </a:p>
          <a:p>
            <a:endParaRPr lang="en-US" dirty="0"/>
          </a:p>
          <a:p>
            <a:r>
              <a:rPr lang="en-US" dirty="0" smtClean="0"/>
              <a:t>Digital-to-analog Converters (DAC)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Next: Sensors and Actuators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54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Trebuchet MS" charset="0"/>
              </a:rPr>
              <a:t>We live in an analog world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153400" cy="5486400"/>
          </a:xfrm>
        </p:spPr>
        <p:txBody>
          <a:bodyPr/>
          <a:lstStyle/>
          <a:p>
            <a:r>
              <a:rPr lang="en-US">
                <a:latin typeface="Trebuchet MS" charset="0"/>
              </a:rPr>
              <a:t>Everything in the physical world is an analog signal</a:t>
            </a:r>
          </a:p>
          <a:p>
            <a:pPr lvl="1"/>
            <a:r>
              <a:rPr lang="en-US">
                <a:latin typeface="Trebuchet MS" charset="0"/>
              </a:rPr>
              <a:t>Sound, light, temperature, pressure</a:t>
            </a:r>
          </a:p>
          <a:p>
            <a:pPr lvl="1"/>
            <a:endParaRPr lang="en-US">
              <a:latin typeface="Trebuchet MS" charset="0"/>
            </a:endParaRPr>
          </a:p>
          <a:p>
            <a:r>
              <a:rPr lang="en-US">
                <a:latin typeface="Trebuchet MS" charset="0"/>
              </a:rPr>
              <a:t>Need to convert into electrical signals</a:t>
            </a:r>
          </a:p>
          <a:p>
            <a:pPr lvl="1"/>
            <a:r>
              <a:rPr lang="en-US">
                <a:latin typeface="Trebuchet MS" charset="0"/>
              </a:rPr>
              <a:t>Transducers: converts one type of energy to another</a:t>
            </a:r>
          </a:p>
          <a:p>
            <a:pPr lvl="2"/>
            <a:r>
              <a:rPr lang="en-US">
                <a:latin typeface="Trebuchet MS" charset="0"/>
              </a:rPr>
              <a:t>Electro-mechanical, Photonic, Electrical, …</a:t>
            </a:r>
          </a:p>
          <a:p>
            <a:pPr lvl="1"/>
            <a:r>
              <a:rPr lang="en-US">
                <a:latin typeface="Trebuchet MS" charset="0"/>
              </a:rPr>
              <a:t>Examples</a:t>
            </a:r>
          </a:p>
          <a:p>
            <a:pPr lvl="2"/>
            <a:r>
              <a:rPr lang="en-US">
                <a:latin typeface="Trebuchet MS" charset="0"/>
              </a:rPr>
              <a:t>Microphone/speaker</a:t>
            </a:r>
          </a:p>
          <a:p>
            <a:pPr lvl="2"/>
            <a:r>
              <a:rPr lang="en-US">
                <a:latin typeface="Trebuchet MS" charset="0"/>
              </a:rPr>
              <a:t>Thermocouples</a:t>
            </a:r>
          </a:p>
          <a:p>
            <a:pPr lvl="2"/>
            <a:r>
              <a:rPr lang="en-US">
                <a:latin typeface="Trebuchet MS" charset="0"/>
              </a:rPr>
              <a:t>Accelerometers</a:t>
            </a:r>
          </a:p>
        </p:txBody>
      </p:sp>
      <p:pic>
        <p:nvPicPr>
          <p:cNvPr id="3686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623180"/>
            <a:ext cx="8255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4004180"/>
            <a:ext cx="14001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242180"/>
            <a:ext cx="1676400" cy="123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689980"/>
            <a:ext cx="1981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23845" y="6390488"/>
            <a:ext cx="2133600" cy="365125"/>
          </a:xfrm>
        </p:spPr>
        <p:txBody>
          <a:bodyPr/>
          <a:lstStyle/>
          <a:p>
            <a:fld id="{2674F618-CACE-4FD6-AC09-05B693CE557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565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Trebuchet MS" charset="0"/>
              </a:rPr>
              <a:t>Transducers convert one </a:t>
            </a:r>
            <a:br>
              <a:rPr lang="en-US" sz="2800" dirty="0">
                <a:latin typeface="Trebuchet MS" charset="0"/>
              </a:rPr>
            </a:br>
            <a:r>
              <a:rPr lang="en-US" sz="2800" dirty="0" smtClean="0">
                <a:latin typeface="Trebuchet MS" charset="0"/>
              </a:rPr>
              <a:t>form </a:t>
            </a:r>
            <a:r>
              <a:rPr lang="en-US" sz="2800" dirty="0">
                <a:latin typeface="Trebuchet MS" charset="0"/>
              </a:rPr>
              <a:t>of energy into another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Trebuchet MS" charset="0"/>
              </a:rPr>
              <a:t>Transducers</a:t>
            </a:r>
          </a:p>
          <a:p>
            <a:pPr lvl="1"/>
            <a:r>
              <a:rPr lang="en-US">
                <a:latin typeface="Trebuchet MS" charset="0"/>
              </a:rPr>
              <a:t>Allow us to convert physical phenomena to a voltage potential in a well-defined way.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432" y="1934239"/>
            <a:ext cx="2917313" cy="3142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7148" y="5109000"/>
            <a:ext cx="8770938" cy="10779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 dirty="0">
                <a:latin typeface="Times New Roman" pitchFamily="18" charset="0"/>
                <a:ea typeface="+mn-ea"/>
                <a:cs typeface="+mn-cs"/>
              </a:rPr>
              <a:t>A transducer is a device that converts one type of energy to another. The conversion can be to/from </a:t>
            </a:r>
          </a:p>
          <a:p>
            <a:pPr eaLnBrk="0" hangingPunct="0">
              <a:defRPr/>
            </a:pPr>
            <a:r>
              <a:rPr lang="en-US" sz="1600" dirty="0">
                <a:latin typeface="Times New Roman" pitchFamily="18" charset="0"/>
                <a:ea typeface="+mn-ea"/>
                <a:cs typeface="+mn-cs"/>
              </a:rPr>
              <a:t>electrical, electro-mechanical, electromagnetic, photonic, photovoltaic, or any other form of energy. </a:t>
            </a:r>
          </a:p>
          <a:p>
            <a:pPr eaLnBrk="0" hangingPunct="0">
              <a:defRPr/>
            </a:pPr>
            <a:r>
              <a:rPr lang="en-US" sz="1600" dirty="0">
                <a:latin typeface="Times New Roman" pitchFamily="18" charset="0"/>
                <a:ea typeface="+mn-ea"/>
                <a:cs typeface="+mn-cs"/>
              </a:rPr>
              <a:t>While the term transducer commonly implies use as a sensor/detector, any device which converts energy </a:t>
            </a:r>
          </a:p>
          <a:p>
            <a:pPr eaLnBrk="0" hangingPunct="0">
              <a:defRPr/>
            </a:pPr>
            <a:r>
              <a:rPr lang="en-US" sz="1600" dirty="0">
                <a:latin typeface="Times New Roman" pitchFamily="18" charset="0"/>
                <a:ea typeface="+mn-ea"/>
                <a:cs typeface="+mn-cs"/>
              </a:rPr>
              <a:t>can be considered a transducer. – </a:t>
            </a:r>
            <a:r>
              <a:rPr lang="en-US" sz="16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ea typeface="+mn-ea"/>
                <a:cs typeface="+mn-cs"/>
              </a:rPr>
              <a:t>Wikipedia.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23845" y="6390488"/>
            <a:ext cx="2133600" cy="365125"/>
          </a:xfrm>
        </p:spPr>
        <p:txBody>
          <a:bodyPr/>
          <a:lstStyle/>
          <a:p>
            <a:fld id="{2674F618-CACE-4FD6-AC09-05B693CE557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65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Trebuchet MS" charset="0"/>
              </a:rPr>
              <a:t>Going from analog to digital</a:t>
            </a:r>
          </a:p>
        </p:txBody>
      </p:sp>
      <p:sp>
        <p:nvSpPr>
          <p:cNvPr id="99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rebuchet MS" charset="0"/>
              </a:rPr>
              <a:t>What we want</a:t>
            </a:r>
          </a:p>
          <a:p>
            <a:endParaRPr lang="en-US" dirty="0" smtClean="0">
              <a:latin typeface="Trebuchet MS" charset="0"/>
            </a:endParaRPr>
          </a:p>
          <a:p>
            <a:endParaRPr lang="en-US" dirty="0">
              <a:latin typeface="Trebuchet MS" charset="0"/>
            </a:endParaRPr>
          </a:p>
          <a:p>
            <a:endParaRPr lang="en-US" dirty="0">
              <a:latin typeface="Trebuchet MS" charset="0"/>
            </a:endParaRPr>
          </a:p>
          <a:p>
            <a:endParaRPr lang="en-US" dirty="0">
              <a:latin typeface="Trebuchet MS" charset="0"/>
            </a:endParaRPr>
          </a:p>
          <a:p>
            <a:endParaRPr lang="en-US" dirty="0">
              <a:latin typeface="Trebuchet MS" charset="0"/>
            </a:endParaRPr>
          </a:p>
          <a:p>
            <a:r>
              <a:rPr lang="en-US" dirty="0">
                <a:latin typeface="Trebuchet MS" charset="0"/>
              </a:rPr>
              <a:t>How we have to get there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152400" y="4311650"/>
            <a:ext cx="8839200" cy="1403350"/>
            <a:chOff x="96" y="2716"/>
            <a:chExt cx="5568" cy="884"/>
          </a:xfrm>
        </p:grpSpPr>
        <p:sp>
          <p:nvSpPr>
            <p:cNvPr id="45066" name="AutoShape 4"/>
            <p:cNvSpPr>
              <a:spLocks noChangeArrowheads="1"/>
            </p:cNvSpPr>
            <p:nvPr/>
          </p:nvSpPr>
          <p:spPr bwMode="auto">
            <a:xfrm>
              <a:off x="4080" y="3120"/>
              <a:ext cx="624" cy="480"/>
            </a:xfrm>
            <a:prstGeom prst="roundRect">
              <a:avLst>
                <a:gd name="adj" fmla="val 16667"/>
              </a:avLst>
            </a:prstGeom>
            <a:solidFill>
              <a:srgbClr val="FF99CC"/>
            </a:solidFill>
            <a:ln w="9525">
              <a:solidFill>
                <a:srgbClr val="606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Software</a:t>
              </a:r>
            </a:p>
          </p:txBody>
        </p:sp>
        <p:sp>
          <p:nvSpPr>
            <p:cNvPr id="45067" name="AutoShape 5"/>
            <p:cNvSpPr>
              <a:spLocks noChangeArrowheads="1"/>
            </p:cNvSpPr>
            <p:nvPr/>
          </p:nvSpPr>
          <p:spPr bwMode="auto">
            <a:xfrm>
              <a:off x="1008" y="3120"/>
              <a:ext cx="624" cy="480"/>
            </a:xfrm>
            <a:prstGeom prst="roundRect">
              <a:avLst>
                <a:gd name="adj" fmla="val 16667"/>
              </a:avLst>
            </a:prstGeom>
            <a:solidFill>
              <a:srgbClr val="CCFFFF"/>
            </a:solidFill>
            <a:ln w="9525">
              <a:solidFill>
                <a:srgbClr val="606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Sensor</a:t>
              </a:r>
            </a:p>
          </p:txBody>
        </p:sp>
        <p:sp>
          <p:nvSpPr>
            <p:cNvPr id="45068" name="AutoShape 6"/>
            <p:cNvSpPr>
              <a:spLocks noChangeArrowheads="1"/>
            </p:cNvSpPr>
            <p:nvPr/>
          </p:nvSpPr>
          <p:spPr bwMode="auto">
            <a:xfrm>
              <a:off x="2544" y="3120"/>
              <a:ext cx="624" cy="480"/>
            </a:xfrm>
            <a:prstGeom prst="roundRect">
              <a:avLst>
                <a:gd name="adj" fmla="val 16667"/>
              </a:avLst>
            </a:prstGeom>
            <a:solidFill>
              <a:srgbClr val="CC99FF"/>
            </a:solidFill>
            <a:ln w="9525">
              <a:solidFill>
                <a:srgbClr val="606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ADC</a:t>
              </a:r>
            </a:p>
          </p:txBody>
        </p:sp>
        <p:sp>
          <p:nvSpPr>
            <p:cNvPr id="45069" name="AutoShape 7"/>
            <p:cNvSpPr>
              <a:spLocks noChangeArrowheads="1"/>
            </p:cNvSpPr>
            <p:nvPr/>
          </p:nvSpPr>
          <p:spPr bwMode="auto">
            <a:xfrm>
              <a:off x="384" y="3264"/>
              <a:ext cx="528" cy="192"/>
            </a:xfrm>
            <a:prstGeom prst="rightArrow">
              <a:avLst>
                <a:gd name="adj1" fmla="val 50000"/>
                <a:gd name="adj2" fmla="val 68750"/>
              </a:avLst>
            </a:prstGeom>
            <a:solidFill>
              <a:srgbClr val="C0C0C0"/>
            </a:solidFill>
            <a:ln w="9525">
              <a:solidFill>
                <a:srgbClr val="60606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5070" name="AutoShape 8"/>
            <p:cNvSpPr>
              <a:spLocks noChangeArrowheads="1"/>
            </p:cNvSpPr>
            <p:nvPr/>
          </p:nvSpPr>
          <p:spPr bwMode="auto">
            <a:xfrm>
              <a:off x="1728" y="3264"/>
              <a:ext cx="720" cy="192"/>
            </a:xfrm>
            <a:prstGeom prst="rightArrow">
              <a:avLst>
                <a:gd name="adj1" fmla="val 50000"/>
                <a:gd name="adj2" fmla="val 93750"/>
              </a:avLst>
            </a:prstGeom>
            <a:solidFill>
              <a:srgbClr val="C0C0C0"/>
            </a:solidFill>
            <a:ln w="9525">
              <a:solidFill>
                <a:srgbClr val="60606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5071" name="AutoShape 10"/>
            <p:cNvSpPr>
              <a:spLocks noChangeArrowheads="1"/>
            </p:cNvSpPr>
            <p:nvPr/>
          </p:nvSpPr>
          <p:spPr bwMode="auto">
            <a:xfrm>
              <a:off x="3264" y="3264"/>
              <a:ext cx="720" cy="192"/>
            </a:xfrm>
            <a:prstGeom prst="rightArrow">
              <a:avLst>
                <a:gd name="adj1" fmla="val 50000"/>
                <a:gd name="adj2" fmla="val 93750"/>
              </a:avLst>
            </a:prstGeom>
            <a:solidFill>
              <a:srgbClr val="C0C0C0"/>
            </a:solidFill>
            <a:ln w="9525">
              <a:solidFill>
                <a:srgbClr val="60606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5072" name="AutoShape 11"/>
            <p:cNvSpPr>
              <a:spLocks noChangeArrowheads="1"/>
            </p:cNvSpPr>
            <p:nvPr/>
          </p:nvSpPr>
          <p:spPr bwMode="auto">
            <a:xfrm>
              <a:off x="4800" y="3264"/>
              <a:ext cx="576" cy="192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rgbClr val="C0C0C0"/>
            </a:solidFill>
            <a:ln w="9525">
              <a:solidFill>
                <a:srgbClr val="60606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5073" name="Text Box 12"/>
            <p:cNvSpPr txBox="1">
              <a:spLocks noChangeArrowheads="1"/>
            </p:cNvSpPr>
            <p:nvPr/>
          </p:nvSpPr>
          <p:spPr bwMode="auto">
            <a:xfrm>
              <a:off x="96" y="2736"/>
              <a:ext cx="960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solidFill>
                    <a:srgbClr val="000000"/>
                  </a:solidFill>
                  <a:latin typeface="Arial" charset="0"/>
                </a:rPr>
                <a:t>Physical</a:t>
              </a:r>
            </a:p>
            <a:p>
              <a:r>
                <a:rPr lang="en-US" sz="1800" dirty="0">
                  <a:solidFill>
                    <a:srgbClr val="000000"/>
                  </a:solidFill>
                  <a:latin typeface="Arial" charset="0"/>
                </a:rPr>
                <a:t>Phenomena</a:t>
              </a:r>
            </a:p>
          </p:txBody>
        </p:sp>
        <p:sp>
          <p:nvSpPr>
            <p:cNvPr id="45074" name="Text Box 13"/>
            <p:cNvSpPr txBox="1">
              <a:spLocks noChangeArrowheads="1"/>
            </p:cNvSpPr>
            <p:nvPr/>
          </p:nvSpPr>
          <p:spPr bwMode="auto">
            <a:xfrm>
              <a:off x="1680" y="2736"/>
              <a:ext cx="960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Voltage or</a:t>
              </a:r>
            </a:p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Current</a:t>
              </a:r>
            </a:p>
          </p:txBody>
        </p:sp>
        <p:sp>
          <p:nvSpPr>
            <p:cNvPr id="45075" name="Text Box 14"/>
            <p:cNvSpPr txBox="1">
              <a:spLocks noChangeArrowheads="1"/>
            </p:cNvSpPr>
            <p:nvPr/>
          </p:nvSpPr>
          <p:spPr bwMode="auto">
            <a:xfrm>
              <a:off x="3216" y="2736"/>
              <a:ext cx="96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ADC Counts</a:t>
              </a:r>
            </a:p>
          </p:txBody>
        </p:sp>
        <p:sp>
          <p:nvSpPr>
            <p:cNvPr id="45076" name="Text Box 15"/>
            <p:cNvSpPr txBox="1">
              <a:spLocks noChangeArrowheads="1"/>
            </p:cNvSpPr>
            <p:nvPr/>
          </p:nvSpPr>
          <p:spPr bwMode="auto">
            <a:xfrm>
              <a:off x="4704" y="2716"/>
              <a:ext cx="960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Engineering Units</a:t>
              </a:r>
            </a:p>
          </p:txBody>
        </p:sp>
      </p:grpSp>
      <p:sp>
        <p:nvSpPr>
          <p:cNvPr id="45061" name="AutoShape 16"/>
          <p:cNvSpPr>
            <a:spLocks noChangeArrowheads="1"/>
          </p:cNvSpPr>
          <p:nvPr/>
        </p:nvSpPr>
        <p:spPr bwMode="auto">
          <a:xfrm>
            <a:off x="4038600" y="2133600"/>
            <a:ext cx="990600" cy="7620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>
            <a:solidFill>
              <a:srgbClr val="60606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1800">
              <a:latin typeface="Arial" charset="0"/>
            </a:endParaRPr>
          </a:p>
        </p:txBody>
      </p:sp>
      <p:sp>
        <p:nvSpPr>
          <p:cNvPr id="45062" name="AutoShape 17"/>
          <p:cNvSpPr>
            <a:spLocks noChangeArrowheads="1"/>
          </p:cNvSpPr>
          <p:nvPr/>
        </p:nvSpPr>
        <p:spPr bwMode="auto">
          <a:xfrm>
            <a:off x="3048000" y="2362200"/>
            <a:ext cx="838200" cy="304800"/>
          </a:xfrm>
          <a:prstGeom prst="rightArrow">
            <a:avLst>
              <a:gd name="adj1" fmla="val 50000"/>
              <a:gd name="adj2" fmla="val 68750"/>
            </a:avLst>
          </a:prstGeom>
          <a:solidFill>
            <a:srgbClr val="C0C0C0"/>
          </a:solidFill>
          <a:ln w="9525">
            <a:solidFill>
              <a:srgbClr val="60606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45063" name="Text Box 18"/>
          <p:cNvSpPr txBox="1">
            <a:spLocks noChangeArrowheads="1"/>
          </p:cNvSpPr>
          <p:nvPr/>
        </p:nvSpPr>
        <p:spPr bwMode="auto">
          <a:xfrm>
            <a:off x="1600200" y="2178050"/>
            <a:ext cx="152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000000"/>
                </a:solidFill>
                <a:latin typeface="Arial" charset="0"/>
              </a:rPr>
              <a:t>Physical</a:t>
            </a:r>
          </a:p>
          <a:p>
            <a:r>
              <a:rPr lang="en-US" sz="1800" dirty="0">
                <a:solidFill>
                  <a:srgbClr val="000000"/>
                </a:solidFill>
                <a:latin typeface="Arial" charset="0"/>
              </a:rPr>
              <a:t>Phenomena</a:t>
            </a:r>
          </a:p>
        </p:txBody>
      </p:sp>
      <p:sp>
        <p:nvSpPr>
          <p:cNvPr id="45064" name="AutoShape 19"/>
          <p:cNvSpPr>
            <a:spLocks noChangeArrowheads="1"/>
          </p:cNvSpPr>
          <p:nvPr/>
        </p:nvSpPr>
        <p:spPr bwMode="auto">
          <a:xfrm>
            <a:off x="5181600" y="2362200"/>
            <a:ext cx="838200" cy="304800"/>
          </a:xfrm>
          <a:prstGeom prst="rightArrow">
            <a:avLst>
              <a:gd name="adj1" fmla="val 50000"/>
              <a:gd name="adj2" fmla="val 68750"/>
            </a:avLst>
          </a:prstGeom>
          <a:solidFill>
            <a:srgbClr val="C0C0C0"/>
          </a:solidFill>
          <a:ln w="9525">
            <a:solidFill>
              <a:srgbClr val="60606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45065" name="Text Box 20"/>
          <p:cNvSpPr txBox="1">
            <a:spLocks noChangeArrowheads="1"/>
          </p:cNvSpPr>
          <p:nvPr/>
        </p:nvSpPr>
        <p:spPr bwMode="auto">
          <a:xfrm>
            <a:off x="6096000" y="2178050"/>
            <a:ext cx="152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000000"/>
                </a:solidFill>
                <a:latin typeface="Arial" charset="0"/>
              </a:rPr>
              <a:t>Engineering Units</a:t>
            </a:r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23845" y="6390488"/>
            <a:ext cx="2133600" cy="365125"/>
          </a:xfrm>
        </p:spPr>
        <p:txBody>
          <a:bodyPr/>
          <a:lstStyle/>
          <a:p>
            <a:fld id="{2674F618-CACE-4FD6-AC09-05B693CE557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98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3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69863" y="76200"/>
            <a:ext cx="8880475" cy="914400"/>
          </a:xfrm>
        </p:spPr>
        <p:txBody>
          <a:bodyPr/>
          <a:lstStyle/>
          <a:p>
            <a:r>
              <a:rPr lang="en-US" sz="2800" b="1" dirty="0">
                <a:cs typeface="Arial"/>
              </a:rPr>
              <a:t>Representing an analog signal digitally</a:t>
            </a:r>
          </a:p>
        </p:txBody>
      </p:sp>
      <p:sp>
        <p:nvSpPr>
          <p:cNvPr id="937994" name="Rectangle 10"/>
          <p:cNvSpPr>
            <a:spLocks noGrp="1" noChangeArrowheads="1"/>
          </p:cNvSpPr>
          <p:nvPr>
            <p:ph type="body" sz="half" idx="1"/>
          </p:nvPr>
        </p:nvSpPr>
        <p:spPr>
          <a:xfrm>
            <a:off x="914400" y="814104"/>
            <a:ext cx="7239000" cy="4495800"/>
          </a:xfrm>
        </p:spPr>
        <p:txBody>
          <a:bodyPr/>
          <a:lstStyle/>
          <a:p>
            <a:r>
              <a:rPr lang="en-US" sz="2000" dirty="0">
                <a:solidFill>
                  <a:srgbClr val="000000"/>
                </a:solidFill>
                <a:latin typeface="Trebuchet MS" charset="0"/>
              </a:rPr>
              <a:t>How do we represent an analog signal?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  <a:latin typeface="Trebuchet MS" charset="0"/>
              </a:rPr>
              <a:t>As a time series of discrete values</a:t>
            </a:r>
          </a:p>
          <a:p>
            <a:pPr lvl="1">
              <a:buFontTx/>
              <a:buNone/>
            </a:pPr>
            <a:r>
              <a:rPr lang="en-US" sz="1800" dirty="0">
                <a:latin typeface="Trebuchet MS" charset="0"/>
                <a:sym typeface="Wingdings" charset="0"/>
              </a:rPr>
              <a:t>	</a:t>
            </a:r>
            <a:r>
              <a:rPr lang="en-US" sz="1800" dirty="0">
                <a:solidFill>
                  <a:srgbClr val="CC0000"/>
                </a:solidFill>
                <a:latin typeface="Trebuchet MS" charset="0"/>
                <a:sym typeface="Wingdings" charset="0"/>
              </a:rPr>
              <a:t> </a:t>
            </a:r>
            <a:r>
              <a:rPr lang="en-US" sz="1800" dirty="0">
                <a:solidFill>
                  <a:srgbClr val="CC0000"/>
                </a:solidFill>
                <a:latin typeface="Trebuchet MS" charset="0"/>
              </a:rPr>
              <a:t>On MCU: read the ADC data register periodically</a:t>
            </a:r>
          </a:p>
        </p:txBody>
      </p:sp>
      <p:grpSp>
        <p:nvGrpSpPr>
          <p:cNvPr id="2" name="Group 50"/>
          <p:cNvGrpSpPr>
            <a:grpSpLocks/>
          </p:cNvGrpSpPr>
          <p:nvPr/>
        </p:nvGrpSpPr>
        <p:grpSpPr bwMode="auto">
          <a:xfrm>
            <a:off x="1447800" y="2795304"/>
            <a:ext cx="6400800" cy="2667000"/>
            <a:chOff x="912" y="1968"/>
            <a:chExt cx="4032" cy="1680"/>
          </a:xfrm>
        </p:grpSpPr>
        <p:sp>
          <p:nvSpPr>
            <p:cNvPr id="47124" name="Line 12"/>
            <p:cNvSpPr>
              <a:spLocks noChangeShapeType="1"/>
            </p:cNvSpPr>
            <p:nvPr/>
          </p:nvSpPr>
          <p:spPr bwMode="auto">
            <a:xfrm flipV="1">
              <a:off x="912" y="2928"/>
              <a:ext cx="0" cy="72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25" name="Line 13"/>
            <p:cNvSpPr>
              <a:spLocks noChangeShapeType="1"/>
            </p:cNvSpPr>
            <p:nvPr/>
          </p:nvSpPr>
          <p:spPr bwMode="auto">
            <a:xfrm flipV="1">
              <a:off x="1104" y="2352"/>
              <a:ext cx="0" cy="129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26" name="Line 14"/>
            <p:cNvSpPr>
              <a:spLocks noChangeShapeType="1"/>
            </p:cNvSpPr>
            <p:nvPr/>
          </p:nvSpPr>
          <p:spPr bwMode="auto">
            <a:xfrm flipV="1">
              <a:off x="1296" y="1968"/>
              <a:ext cx="0" cy="168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27" name="Line 15"/>
            <p:cNvSpPr>
              <a:spLocks noChangeShapeType="1"/>
            </p:cNvSpPr>
            <p:nvPr/>
          </p:nvSpPr>
          <p:spPr bwMode="auto">
            <a:xfrm flipV="1">
              <a:off x="1488" y="1968"/>
              <a:ext cx="0" cy="168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28" name="Line 16"/>
            <p:cNvSpPr>
              <a:spLocks noChangeShapeType="1"/>
            </p:cNvSpPr>
            <p:nvPr/>
          </p:nvSpPr>
          <p:spPr bwMode="auto">
            <a:xfrm flipV="1">
              <a:off x="1680" y="2208"/>
              <a:ext cx="0" cy="144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29" name="Line 17"/>
            <p:cNvSpPr>
              <a:spLocks noChangeShapeType="1"/>
            </p:cNvSpPr>
            <p:nvPr/>
          </p:nvSpPr>
          <p:spPr bwMode="auto">
            <a:xfrm flipV="1">
              <a:off x="1872" y="2688"/>
              <a:ext cx="0" cy="96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30" name="Line 18"/>
            <p:cNvSpPr>
              <a:spLocks noChangeShapeType="1"/>
            </p:cNvSpPr>
            <p:nvPr/>
          </p:nvSpPr>
          <p:spPr bwMode="auto">
            <a:xfrm flipV="1">
              <a:off x="2064" y="3024"/>
              <a:ext cx="0" cy="62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31" name="Line 19"/>
            <p:cNvSpPr>
              <a:spLocks noChangeShapeType="1"/>
            </p:cNvSpPr>
            <p:nvPr/>
          </p:nvSpPr>
          <p:spPr bwMode="auto">
            <a:xfrm flipV="1">
              <a:off x="2256" y="3360"/>
              <a:ext cx="0" cy="288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32" name="Line 20"/>
            <p:cNvSpPr>
              <a:spLocks noChangeShapeType="1"/>
            </p:cNvSpPr>
            <p:nvPr/>
          </p:nvSpPr>
          <p:spPr bwMode="auto">
            <a:xfrm flipV="1">
              <a:off x="2448" y="3456"/>
              <a:ext cx="0" cy="19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33" name="Line 21"/>
            <p:cNvSpPr>
              <a:spLocks noChangeShapeType="1"/>
            </p:cNvSpPr>
            <p:nvPr/>
          </p:nvSpPr>
          <p:spPr bwMode="auto">
            <a:xfrm flipV="1">
              <a:off x="2640" y="3360"/>
              <a:ext cx="0" cy="288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34" name="Line 22"/>
            <p:cNvSpPr>
              <a:spLocks noChangeShapeType="1"/>
            </p:cNvSpPr>
            <p:nvPr/>
          </p:nvSpPr>
          <p:spPr bwMode="auto">
            <a:xfrm flipV="1">
              <a:off x="2832" y="3120"/>
              <a:ext cx="0" cy="528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35" name="Line 23"/>
            <p:cNvSpPr>
              <a:spLocks noChangeShapeType="1"/>
            </p:cNvSpPr>
            <p:nvPr/>
          </p:nvSpPr>
          <p:spPr bwMode="auto">
            <a:xfrm flipV="1">
              <a:off x="3024" y="2832"/>
              <a:ext cx="0" cy="81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36" name="Line 24"/>
            <p:cNvSpPr>
              <a:spLocks noChangeShapeType="1"/>
            </p:cNvSpPr>
            <p:nvPr/>
          </p:nvSpPr>
          <p:spPr bwMode="auto">
            <a:xfrm flipV="1">
              <a:off x="3216" y="2496"/>
              <a:ext cx="0" cy="115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37" name="Line 25"/>
            <p:cNvSpPr>
              <a:spLocks noChangeShapeType="1"/>
            </p:cNvSpPr>
            <p:nvPr/>
          </p:nvSpPr>
          <p:spPr bwMode="auto">
            <a:xfrm flipV="1">
              <a:off x="3408" y="2208"/>
              <a:ext cx="0" cy="144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38" name="Line 26"/>
            <p:cNvSpPr>
              <a:spLocks noChangeShapeType="1"/>
            </p:cNvSpPr>
            <p:nvPr/>
          </p:nvSpPr>
          <p:spPr bwMode="auto">
            <a:xfrm flipV="1">
              <a:off x="3600" y="2016"/>
              <a:ext cx="0" cy="163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39" name="Line 27"/>
            <p:cNvSpPr>
              <a:spLocks noChangeShapeType="1"/>
            </p:cNvSpPr>
            <p:nvPr/>
          </p:nvSpPr>
          <p:spPr bwMode="auto">
            <a:xfrm flipV="1">
              <a:off x="3792" y="2016"/>
              <a:ext cx="0" cy="163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40" name="Line 28"/>
            <p:cNvSpPr>
              <a:spLocks noChangeShapeType="1"/>
            </p:cNvSpPr>
            <p:nvPr/>
          </p:nvSpPr>
          <p:spPr bwMode="auto">
            <a:xfrm flipV="1">
              <a:off x="3984" y="2208"/>
              <a:ext cx="0" cy="144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41" name="Line 29"/>
            <p:cNvSpPr>
              <a:spLocks noChangeShapeType="1"/>
            </p:cNvSpPr>
            <p:nvPr/>
          </p:nvSpPr>
          <p:spPr bwMode="auto">
            <a:xfrm flipV="1">
              <a:off x="4176" y="2496"/>
              <a:ext cx="0" cy="115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42" name="Line 30"/>
            <p:cNvSpPr>
              <a:spLocks noChangeShapeType="1"/>
            </p:cNvSpPr>
            <p:nvPr/>
          </p:nvSpPr>
          <p:spPr bwMode="auto">
            <a:xfrm flipV="1">
              <a:off x="4368" y="2880"/>
              <a:ext cx="0" cy="768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43" name="Line 31"/>
            <p:cNvSpPr>
              <a:spLocks noChangeShapeType="1"/>
            </p:cNvSpPr>
            <p:nvPr/>
          </p:nvSpPr>
          <p:spPr bwMode="auto">
            <a:xfrm flipV="1">
              <a:off x="4560" y="3216"/>
              <a:ext cx="0" cy="43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44" name="Line 32"/>
            <p:cNvSpPr>
              <a:spLocks noChangeShapeType="1"/>
            </p:cNvSpPr>
            <p:nvPr/>
          </p:nvSpPr>
          <p:spPr bwMode="auto">
            <a:xfrm flipV="1">
              <a:off x="4752" y="3408"/>
              <a:ext cx="0" cy="24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45" name="Line 33"/>
            <p:cNvSpPr>
              <a:spLocks noChangeShapeType="1"/>
            </p:cNvSpPr>
            <p:nvPr/>
          </p:nvSpPr>
          <p:spPr bwMode="auto">
            <a:xfrm flipV="1">
              <a:off x="4944" y="3408"/>
              <a:ext cx="0" cy="24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47146" name="Object 5"/>
            <p:cNvGraphicFramePr>
              <a:graphicFrameLocks noChangeAspect="1"/>
            </p:cNvGraphicFramePr>
            <p:nvPr/>
          </p:nvGraphicFramePr>
          <p:xfrm>
            <a:off x="3216" y="3072"/>
            <a:ext cx="1056" cy="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87" name="Equation" r:id="rId4" imgW="634725" imgH="241195" progId="Equation.3">
                    <p:embed/>
                  </p:oleObj>
                </mc:Choice>
                <mc:Fallback>
                  <p:oleObj name="Equation" r:id="rId4" imgW="634725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3072"/>
                          <a:ext cx="1056" cy="4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CC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7109" name="Group 48"/>
          <p:cNvGrpSpPr>
            <a:grpSpLocks/>
          </p:cNvGrpSpPr>
          <p:nvPr/>
        </p:nvGrpSpPr>
        <p:grpSpPr bwMode="auto">
          <a:xfrm>
            <a:off x="1219200" y="1957104"/>
            <a:ext cx="7239000" cy="3860800"/>
            <a:chOff x="768" y="1440"/>
            <a:chExt cx="4560" cy="2432"/>
          </a:xfrm>
        </p:grpSpPr>
        <p:sp>
          <p:nvSpPr>
            <p:cNvPr id="47119" name="Line 4"/>
            <p:cNvSpPr>
              <a:spLocks noChangeShapeType="1"/>
            </p:cNvSpPr>
            <p:nvPr/>
          </p:nvSpPr>
          <p:spPr bwMode="auto">
            <a:xfrm flipV="1">
              <a:off x="768" y="1440"/>
              <a:ext cx="0" cy="22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20" name="Line 5"/>
            <p:cNvSpPr>
              <a:spLocks noChangeShapeType="1"/>
            </p:cNvSpPr>
            <p:nvPr/>
          </p:nvSpPr>
          <p:spPr bwMode="auto">
            <a:xfrm>
              <a:off x="768" y="3648"/>
              <a:ext cx="43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21" name="Freeform 7"/>
            <p:cNvSpPr>
              <a:spLocks/>
            </p:cNvSpPr>
            <p:nvPr/>
          </p:nvSpPr>
          <p:spPr bwMode="auto">
            <a:xfrm>
              <a:off x="768" y="1912"/>
              <a:ext cx="4368" cy="1632"/>
            </a:xfrm>
            <a:custGeom>
              <a:avLst/>
              <a:gdLst>
                <a:gd name="T0" fmla="*/ 0 w 4368"/>
                <a:gd name="T1" fmla="*/ 1592 h 1632"/>
                <a:gd name="T2" fmla="*/ 672 w 4368"/>
                <a:gd name="T3" fmla="*/ 8 h 1632"/>
                <a:gd name="T4" fmla="*/ 1680 w 4368"/>
                <a:gd name="T5" fmla="*/ 1544 h 1632"/>
                <a:gd name="T6" fmla="*/ 2928 w 4368"/>
                <a:gd name="T7" fmla="*/ 56 h 1632"/>
                <a:gd name="T8" fmla="*/ 3936 w 4368"/>
                <a:gd name="T9" fmla="*/ 1448 h 1632"/>
                <a:gd name="T10" fmla="*/ 4368 w 4368"/>
                <a:gd name="T11" fmla="*/ 1160 h 16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368"/>
                <a:gd name="T19" fmla="*/ 0 h 1632"/>
                <a:gd name="T20" fmla="*/ 4368 w 4368"/>
                <a:gd name="T21" fmla="*/ 1632 h 16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368" h="1632">
                  <a:moveTo>
                    <a:pt x="0" y="1592"/>
                  </a:moveTo>
                  <a:cubicBezTo>
                    <a:pt x="196" y="804"/>
                    <a:pt x="392" y="16"/>
                    <a:pt x="672" y="8"/>
                  </a:cubicBezTo>
                  <a:cubicBezTo>
                    <a:pt x="952" y="0"/>
                    <a:pt x="1304" y="1536"/>
                    <a:pt x="1680" y="1544"/>
                  </a:cubicBezTo>
                  <a:cubicBezTo>
                    <a:pt x="2056" y="1552"/>
                    <a:pt x="2552" y="72"/>
                    <a:pt x="2928" y="56"/>
                  </a:cubicBezTo>
                  <a:cubicBezTo>
                    <a:pt x="3304" y="40"/>
                    <a:pt x="3696" y="1264"/>
                    <a:pt x="3936" y="1448"/>
                  </a:cubicBezTo>
                  <a:cubicBezTo>
                    <a:pt x="4176" y="1632"/>
                    <a:pt x="4272" y="1396"/>
                    <a:pt x="4368" y="1160"/>
                  </a:cubicBezTo>
                </a:path>
              </a:pathLst>
            </a:custGeom>
            <a:noFill/>
            <a:ln w="952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47122" name="Object 3"/>
            <p:cNvGraphicFramePr>
              <a:graphicFrameLocks noChangeAspect="1"/>
            </p:cNvGraphicFramePr>
            <p:nvPr/>
          </p:nvGraphicFramePr>
          <p:xfrm>
            <a:off x="4272" y="2208"/>
            <a:ext cx="528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88" name="Equation" r:id="rId6" imgW="342751" imgH="203112" progId="Equation.3">
                    <p:embed/>
                  </p:oleObj>
                </mc:Choice>
                <mc:Fallback>
                  <p:oleObj name="Equation" r:id="rId6" imgW="342751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2208"/>
                          <a:ext cx="528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23" name="Object 4"/>
            <p:cNvGraphicFramePr>
              <a:graphicFrameLocks noChangeAspect="1"/>
            </p:cNvGraphicFramePr>
            <p:nvPr/>
          </p:nvGraphicFramePr>
          <p:xfrm>
            <a:off x="4992" y="3648"/>
            <a:ext cx="336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89" name="Equation" r:id="rId8" imgW="88746" imgH="152136" progId="Equation.3">
                    <p:embed/>
                  </p:oleObj>
                </mc:Choice>
                <mc:Fallback>
                  <p:oleObj name="Equation" r:id="rId8" imgW="88746" imgH="15213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2" y="3648"/>
                          <a:ext cx="336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60"/>
          <p:cNvGrpSpPr>
            <a:grpSpLocks/>
          </p:cNvGrpSpPr>
          <p:nvPr/>
        </p:nvGrpSpPr>
        <p:grpSpPr bwMode="auto">
          <a:xfrm>
            <a:off x="5410200" y="5614704"/>
            <a:ext cx="914400" cy="762000"/>
            <a:chOff x="3408" y="3888"/>
            <a:chExt cx="576" cy="480"/>
          </a:xfrm>
        </p:grpSpPr>
        <p:sp>
          <p:nvSpPr>
            <p:cNvPr id="47114" name="Line 51"/>
            <p:cNvSpPr>
              <a:spLocks noChangeShapeType="1"/>
            </p:cNvSpPr>
            <p:nvPr/>
          </p:nvSpPr>
          <p:spPr bwMode="auto">
            <a:xfrm>
              <a:off x="3408" y="398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15" name="Line 52"/>
            <p:cNvSpPr>
              <a:spLocks noChangeShapeType="1"/>
            </p:cNvSpPr>
            <p:nvPr/>
          </p:nvSpPr>
          <p:spPr bwMode="auto">
            <a:xfrm flipH="1">
              <a:off x="3792" y="398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16" name="Line 53"/>
            <p:cNvSpPr>
              <a:spLocks noChangeShapeType="1"/>
            </p:cNvSpPr>
            <p:nvPr/>
          </p:nvSpPr>
          <p:spPr bwMode="auto">
            <a:xfrm>
              <a:off x="3600" y="388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17" name="Line 54"/>
            <p:cNvSpPr>
              <a:spLocks noChangeShapeType="1"/>
            </p:cNvSpPr>
            <p:nvPr/>
          </p:nvSpPr>
          <p:spPr bwMode="auto">
            <a:xfrm>
              <a:off x="3792" y="388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47118" name="Object 2"/>
            <p:cNvGraphicFramePr>
              <a:graphicFrameLocks noChangeAspect="1"/>
            </p:cNvGraphicFramePr>
            <p:nvPr/>
          </p:nvGraphicFramePr>
          <p:xfrm>
            <a:off x="3608" y="4032"/>
            <a:ext cx="28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90" name="Equation" r:id="rId10" imgW="177646" imgH="228402" progId="Equation.3">
                    <p:embed/>
                  </p:oleObj>
                </mc:Choice>
                <mc:Fallback>
                  <p:oleObj name="Equation" r:id="rId10" imgW="177646" imgH="22840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8" y="4032"/>
                          <a:ext cx="280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111" name="Text Box 57"/>
          <p:cNvSpPr txBox="1">
            <a:spLocks noChangeArrowheads="1"/>
          </p:cNvSpPr>
          <p:nvPr/>
        </p:nvSpPr>
        <p:spPr bwMode="auto">
          <a:xfrm>
            <a:off x="685800" y="3709704"/>
            <a:ext cx="6111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i="1">
                <a:solidFill>
                  <a:srgbClr val="0000FF"/>
                </a:solidFill>
              </a:rPr>
              <a:t>V</a:t>
            </a:r>
          </a:p>
        </p:txBody>
      </p:sp>
      <p:sp>
        <p:nvSpPr>
          <p:cNvPr id="47112" name="Line 58"/>
          <p:cNvSpPr>
            <a:spLocks noChangeShapeType="1"/>
          </p:cNvSpPr>
          <p:nvPr/>
        </p:nvSpPr>
        <p:spPr bwMode="auto">
          <a:xfrm flipV="1">
            <a:off x="7924800" y="1880904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8043" name="Text Box 59"/>
          <p:cNvSpPr txBox="1">
            <a:spLocks noChangeArrowheads="1"/>
          </p:cNvSpPr>
          <p:nvPr/>
        </p:nvSpPr>
        <p:spPr bwMode="auto">
          <a:xfrm>
            <a:off x="7924800" y="3709704"/>
            <a:ext cx="11922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b="1" i="1">
                <a:solidFill>
                  <a:srgbClr val="CC0000"/>
                </a:solidFill>
              </a:rPr>
              <a:t>Counts</a:t>
            </a:r>
          </a:p>
        </p:txBody>
      </p:sp>
      <p:sp>
        <p:nvSpPr>
          <p:cNvPr id="44" name="Slide Number Placeholder 3"/>
          <p:cNvSpPr txBox="1">
            <a:spLocks/>
          </p:cNvSpPr>
          <p:nvPr/>
        </p:nvSpPr>
        <p:spPr>
          <a:xfrm>
            <a:off x="2223845" y="63904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74F618-CACE-4FD6-AC09-05B693CE5579}" type="slidenum">
              <a:rPr lang="en-US" sz="1200" smtClean="0">
                <a:solidFill>
                  <a:schemeClr val="accent5"/>
                </a:solidFill>
              </a:rPr>
              <a:pPr algn="r"/>
              <a:t>8</a:t>
            </a:fld>
            <a:endParaRPr lang="en-US" sz="120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75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9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79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37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38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80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092460-A3EA-F145-9B57-94280D26AC8F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76200"/>
            <a:ext cx="8153400" cy="762000"/>
          </a:xfrm>
        </p:spPr>
        <p:txBody>
          <a:bodyPr/>
          <a:lstStyle/>
          <a:p>
            <a:r>
              <a:rPr lang="en-US" sz="2800" b="1" dirty="0">
                <a:cs typeface="Arial"/>
              </a:rPr>
              <a:t>Choosing the horizontal range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400" y="1083260"/>
            <a:ext cx="6934200" cy="4495800"/>
          </a:xfrm>
        </p:spPr>
        <p:txBody>
          <a:bodyPr/>
          <a:lstStyle/>
          <a:p>
            <a:r>
              <a:rPr lang="en-US" sz="2000" dirty="0">
                <a:solidFill>
                  <a:schemeClr val="accent5"/>
                </a:solidFill>
                <a:latin typeface="Trebuchet MS" charset="0"/>
              </a:rPr>
              <a:t>What do the sample values represent?</a:t>
            </a:r>
          </a:p>
          <a:p>
            <a:pPr lvl="1"/>
            <a:r>
              <a:rPr lang="en-US" sz="1800" dirty="0">
                <a:solidFill>
                  <a:schemeClr val="accent5"/>
                </a:solidFill>
                <a:latin typeface="Trebuchet MS" charset="0"/>
              </a:rPr>
              <a:t>Some fraction within the range of values</a:t>
            </a:r>
          </a:p>
          <a:p>
            <a:pPr lvl="1">
              <a:buFontTx/>
              <a:buNone/>
            </a:pPr>
            <a:r>
              <a:rPr lang="en-US" sz="1800" b="1" i="1" dirty="0">
                <a:solidFill>
                  <a:srgbClr val="CC0000"/>
                </a:solidFill>
                <a:latin typeface="Trebuchet MS" charset="0"/>
              </a:rPr>
              <a:t>	</a:t>
            </a:r>
            <a:r>
              <a:rPr lang="en-US" sz="1800" b="1" i="1" dirty="0">
                <a:solidFill>
                  <a:srgbClr val="CC0000"/>
                </a:solidFill>
                <a:latin typeface="Trebuchet MS" charset="0"/>
                <a:sym typeface="Wingdings" charset="0"/>
              </a:rPr>
              <a:t> What range to use?</a:t>
            </a:r>
            <a:endParaRPr lang="en-US" sz="1800" b="1" i="1" dirty="0">
              <a:solidFill>
                <a:srgbClr val="CC0000"/>
              </a:solidFill>
              <a:latin typeface="Trebuchet MS" charset="0"/>
            </a:endParaRPr>
          </a:p>
        </p:txBody>
      </p:sp>
      <p:sp>
        <p:nvSpPr>
          <p:cNvPr id="964639" name="Freeform 31"/>
          <p:cNvSpPr>
            <a:spLocks/>
          </p:cNvSpPr>
          <p:nvPr/>
        </p:nvSpPr>
        <p:spPr bwMode="auto">
          <a:xfrm>
            <a:off x="1066800" y="2194556"/>
            <a:ext cx="2627313" cy="1677988"/>
          </a:xfrm>
          <a:custGeom>
            <a:avLst/>
            <a:gdLst>
              <a:gd name="T0" fmla="*/ 0 w 4368"/>
              <a:gd name="T1" fmla="*/ 2147483647 h 1632"/>
              <a:gd name="T2" fmla="*/ 2147483647 w 4368"/>
              <a:gd name="T3" fmla="*/ 2147483647 h 1632"/>
              <a:gd name="T4" fmla="*/ 2147483647 w 4368"/>
              <a:gd name="T5" fmla="*/ 2147483647 h 1632"/>
              <a:gd name="T6" fmla="*/ 2147483647 w 4368"/>
              <a:gd name="T7" fmla="*/ 2147483647 h 1632"/>
              <a:gd name="T8" fmla="*/ 2147483647 w 4368"/>
              <a:gd name="T9" fmla="*/ 2147483647 h 1632"/>
              <a:gd name="T10" fmla="*/ 2147483647 w 4368"/>
              <a:gd name="T11" fmla="*/ 2147483647 h 16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368"/>
              <a:gd name="T19" fmla="*/ 0 h 1632"/>
              <a:gd name="T20" fmla="*/ 4368 w 4368"/>
              <a:gd name="T21" fmla="*/ 1632 h 16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368" h="1632">
                <a:moveTo>
                  <a:pt x="0" y="1592"/>
                </a:moveTo>
                <a:cubicBezTo>
                  <a:pt x="196" y="804"/>
                  <a:pt x="392" y="16"/>
                  <a:pt x="672" y="8"/>
                </a:cubicBezTo>
                <a:cubicBezTo>
                  <a:pt x="952" y="0"/>
                  <a:pt x="1304" y="1536"/>
                  <a:pt x="1680" y="1544"/>
                </a:cubicBezTo>
                <a:cubicBezTo>
                  <a:pt x="2056" y="1552"/>
                  <a:pt x="2552" y="72"/>
                  <a:pt x="2928" y="56"/>
                </a:cubicBezTo>
                <a:cubicBezTo>
                  <a:pt x="3304" y="40"/>
                  <a:pt x="3696" y="1264"/>
                  <a:pt x="3936" y="1448"/>
                </a:cubicBezTo>
                <a:cubicBezTo>
                  <a:pt x="4176" y="1632"/>
                  <a:pt x="4272" y="1396"/>
                  <a:pt x="4368" y="1160"/>
                </a:cubicBezTo>
              </a:path>
            </a:pathLst>
          </a:custGeom>
          <a:noFill/>
          <a:ln w="9525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4738" name="Rectangle 130"/>
          <p:cNvSpPr>
            <a:spLocks noChangeArrowheads="1"/>
          </p:cNvSpPr>
          <p:nvPr/>
        </p:nvSpPr>
        <p:spPr bwMode="auto">
          <a:xfrm>
            <a:off x="1091375" y="2091316"/>
            <a:ext cx="26670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grpSp>
        <p:nvGrpSpPr>
          <p:cNvPr id="2" name="Group 168"/>
          <p:cNvGrpSpPr>
            <a:grpSpLocks/>
          </p:cNvGrpSpPr>
          <p:nvPr/>
        </p:nvGrpSpPr>
        <p:grpSpPr bwMode="auto">
          <a:xfrm>
            <a:off x="646113" y="2504066"/>
            <a:ext cx="3163887" cy="1724025"/>
            <a:chOff x="407" y="1844"/>
            <a:chExt cx="1993" cy="1086"/>
          </a:xfrm>
        </p:grpSpPr>
        <p:graphicFrame>
          <p:nvGraphicFramePr>
            <p:cNvPr id="49180" name="Object 8"/>
            <p:cNvGraphicFramePr>
              <a:graphicFrameLocks noChangeAspect="1"/>
            </p:cNvGraphicFramePr>
            <p:nvPr/>
          </p:nvGraphicFramePr>
          <p:xfrm>
            <a:off x="407" y="1872"/>
            <a:ext cx="229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60" name="Equation" r:id="rId4" imgW="228501" imgH="215806" progId="Equation.3">
                    <p:embed/>
                  </p:oleObj>
                </mc:Choice>
                <mc:Fallback>
                  <p:oleObj name="Equation" r:id="rId4" imgW="228501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" y="1872"/>
                          <a:ext cx="229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81" name="Line 29"/>
            <p:cNvSpPr>
              <a:spLocks noChangeShapeType="1"/>
            </p:cNvSpPr>
            <p:nvPr/>
          </p:nvSpPr>
          <p:spPr bwMode="auto">
            <a:xfrm flipV="1">
              <a:off x="672" y="1844"/>
              <a:ext cx="0" cy="8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82" name="Line 30"/>
            <p:cNvSpPr>
              <a:spLocks noChangeShapeType="1"/>
            </p:cNvSpPr>
            <p:nvPr/>
          </p:nvSpPr>
          <p:spPr bwMode="auto">
            <a:xfrm>
              <a:off x="672" y="2708"/>
              <a:ext cx="16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49183" name="Object 9"/>
            <p:cNvGraphicFramePr>
              <a:graphicFrameLocks noChangeAspect="1"/>
            </p:cNvGraphicFramePr>
            <p:nvPr/>
          </p:nvGraphicFramePr>
          <p:xfrm>
            <a:off x="2273" y="2708"/>
            <a:ext cx="127" cy="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61" name="Equation" r:id="rId6" imgW="88746" imgH="152136" progId="Equation.3">
                    <p:embed/>
                  </p:oleObj>
                </mc:Choice>
                <mc:Fallback>
                  <p:oleObj name="Equation" r:id="rId6" imgW="88746" imgH="15213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73" y="2708"/>
                          <a:ext cx="127" cy="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84" name="Rectangle 131"/>
            <p:cNvSpPr>
              <a:spLocks noChangeArrowheads="1"/>
            </p:cNvSpPr>
            <p:nvPr/>
          </p:nvSpPr>
          <p:spPr bwMode="auto">
            <a:xfrm>
              <a:off x="678" y="2414"/>
              <a:ext cx="1674" cy="2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9185" name="Line 132"/>
            <p:cNvSpPr>
              <a:spLocks noChangeShapeType="1"/>
            </p:cNvSpPr>
            <p:nvPr/>
          </p:nvSpPr>
          <p:spPr bwMode="auto">
            <a:xfrm>
              <a:off x="672" y="2400"/>
              <a:ext cx="1680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86" name="Line 133"/>
            <p:cNvSpPr>
              <a:spLocks noChangeShapeType="1"/>
            </p:cNvSpPr>
            <p:nvPr/>
          </p:nvSpPr>
          <p:spPr bwMode="auto">
            <a:xfrm>
              <a:off x="672" y="1968"/>
              <a:ext cx="1680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87" name="Text Box 151"/>
            <p:cNvSpPr txBox="1">
              <a:spLocks noChangeArrowheads="1"/>
            </p:cNvSpPr>
            <p:nvPr/>
          </p:nvSpPr>
          <p:spPr bwMode="auto">
            <a:xfrm>
              <a:off x="940" y="2697"/>
              <a:ext cx="112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800"/>
                <a:t>Range Too Small</a:t>
              </a:r>
            </a:p>
          </p:txBody>
        </p:sp>
        <p:graphicFrame>
          <p:nvGraphicFramePr>
            <p:cNvPr id="49188" name="Object 10"/>
            <p:cNvGraphicFramePr>
              <a:graphicFrameLocks noChangeAspect="1"/>
            </p:cNvGraphicFramePr>
            <p:nvPr/>
          </p:nvGraphicFramePr>
          <p:xfrm>
            <a:off x="408" y="2256"/>
            <a:ext cx="204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62" name="Equation" r:id="rId8" imgW="215619" imgH="215619" progId="Equation.3">
                    <p:embed/>
                  </p:oleObj>
                </mc:Choice>
                <mc:Fallback>
                  <p:oleObj name="Equation" r:id="rId8" imgW="215619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" y="2256"/>
                          <a:ext cx="204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69"/>
          <p:cNvGrpSpPr>
            <a:grpSpLocks/>
          </p:cNvGrpSpPr>
          <p:nvPr/>
        </p:nvGrpSpPr>
        <p:grpSpPr bwMode="auto">
          <a:xfrm>
            <a:off x="5046663" y="2548516"/>
            <a:ext cx="3106737" cy="1665288"/>
            <a:chOff x="3179" y="1872"/>
            <a:chExt cx="1957" cy="1049"/>
          </a:xfrm>
        </p:grpSpPr>
        <p:sp>
          <p:nvSpPr>
            <p:cNvPr id="49171" name="Line 62"/>
            <p:cNvSpPr>
              <a:spLocks noChangeShapeType="1"/>
            </p:cNvSpPr>
            <p:nvPr/>
          </p:nvSpPr>
          <p:spPr bwMode="auto">
            <a:xfrm flipV="1">
              <a:off x="3408" y="1872"/>
              <a:ext cx="0" cy="8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2" name="Line 63"/>
            <p:cNvSpPr>
              <a:spLocks noChangeShapeType="1"/>
            </p:cNvSpPr>
            <p:nvPr/>
          </p:nvSpPr>
          <p:spPr bwMode="auto">
            <a:xfrm>
              <a:off x="3408" y="2708"/>
              <a:ext cx="16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3" name="Freeform 64"/>
            <p:cNvSpPr>
              <a:spLocks/>
            </p:cNvSpPr>
            <p:nvPr/>
          </p:nvSpPr>
          <p:spPr bwMode="auto">
            <a:xfrm>
              <a:off x="3408" y="2256"/>
              <a:ext cx="1655" cy="48"/>
            </a:xfrm>
            <a:custGeom>
              <a:avLst/>
              <a:gdLst>
                <a:gd name="T0" fmla="*/ 0 w 4368"/>
                <a:gd name="T1" fmla="*/ 0 h 1632"/>
                <a:gd name="T2" fmla="*/ 1 w 4368"/>
                <a:gd name="T3" fmla="*/ 0 h 1632"/>
                <a:gd name="T4" fmla="*/ 2 w 4368"/>
                <a:gd name="T5" fmla="*/ 0 h 1632"/>
                <a:gd name="T6" fmla="*/ 3 w 4368"/>
                <a:gd name="T7" fmla="*/ 0 h 1632"/>
                <a:gd name="T8" fmla="*/ 5 w 4368"/>
                <a:gd name="T9" fmla="*/ 0 h 1632"/>
                <a:gd name="T10" fmla="*/ 5 w 4368"/>
                <a:gd name="T11" fmla="*/ 0 h 16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368"/>
                <a:gd name="T19" fmla="*/ 0 h 1632"/>
                <a:gd name="T20" fmla="*/ 4368 w 4368"/>
                <a:gd name="T21" fmla="*/ 1632 h 16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368" h="1632">
                  <a:moveTo>
                    <a:pt x="0" y="1592"/>
                  </a:moveTo>
                  <a:cubicBezTo>
                    <a:pt x="196" y="804"/>
                    <a:pt x="392" y="16"/>
                    <a:pt x="672" y="8"/>
                  </a:cubicBezTo>
                  <a:cubicBezTo>
                    <a:pt x="952" y="0"/>
                    <a:pt x="1304" y="1536"/>
                    <a:pt x="1680" y="1544"/>
                  </a:cubicBezTo>
                  <a:cubicBezTo>
                    <a:pt x="2056" y="1552"/>
                    <a:pt x="2552" y="72"/>
                    <a:pt x="2928" y="56"/>
                  </a:cubicBezTo>
                  <a:cubicBezTo>
                    <a:pt x="3304" y="40"/>
                    <a:pt x="3696" y="1264"/>
                    <a:pt x="3936" y="1448"/>
                  </a:cubicBezTo>
                  <a:cubicBezTo>
                    <a:pt x="4176" y="1632"/>
                    <a:pt x="4272" y="1396"/>
                    <a:pt x="4368" y="1160"/>
                  </a:cubicBezTo>
                </a:path>
              </a:pathLst>
            </a:custGeom>
            <a:noFill/>
            <a:ln w="952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49174" name="Object 5"/>
            <p:cNvGraphicFramePr>
              <a:graphicFrameLocks noChangeAspect="1"/>
            </p:cNvGraphicFramePr>
            <p:nvPr/>
          </p:nvGraphicFramePr>
          <p:xfrm>
            <a:off x="5009" y="2708"/>
            <a:ext cx="127" cy="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63" name="Equation" r:id="rId10" imgW="88746" imgH="152136" progId="Equation.3">
                    <p:embed/>
                  </p:oleObj>
                </mc:Choice>
                <mc:Fallback>
                  <p:oleObj name="Equation" r:id="rId10" imgW="88746" imgH="15213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9" y="2708"/>
                          <a:ext cx="127" cy="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75" name="Line 143"/>
            <p:cNvSpPr>
              <a:spLocks noChangeShapeType="1"/>
            </p:cNvSpPr>
            <p:nvPr/>
          </p:nvSpPr>
          <p:spPr bwMode="auto">
            <a:xfrm>
              <a:off x="3408" y="2400"/>
              <a:ext cx="1680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6" name="Line 144"/>
            <p:cNvSpPr>
              <a:spLocks noChangeShapeType="1"/>
            </p:cNvSpPr>
            <p:nvPr/>
          </p:nvSpPr>
          <p:spPr bwMode="auto">
            <a:xfrm>
              <a:off x="3408" y="1968"/>
              <a:ext cx="1680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7" name="Text Box 152"/>
            <p:cNvSpPr txBox="1">
              <a:spLocks noChangeArrowheads="1"/>
            </p:cNvSpPr>
            <p:nvPr/>
          </p:nvSpPr>
          <p:spPr bwMode="auto">
            <a:xfrm>
              <a:off x="3744" y="2688"/>
              <a:ext cx="99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800"/>
                <a:t>Range Too Big</a:t>
              </a:r>
            </a:p>
          </p:txBody>
        </p:sp>
        <p:graphicFrame>
          <p:nvGraphicFramePr>
            <p:cNvPr id="49178" name="Object 6"/>
            <p:cNvGraphicFramePr>
              <a:graphicFrameLocks noChangeAspect="1"/>
            </p:cNvGraphicFramePr>
            <p:nvPr/>
          </p:nvGraphicFramePr>
          <p:xfrm>
            <a:off x="3179" y="1872"/>
            <a:ext cx="229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64" name="Equation" r:id="rId11" imgW="228501" imgH="215806" progId="Equation.3">
                    <p:embed/>
                  </p:oleObj>
                </mc:Choice>
                <mc:Fallback>
                  <p:oleObj name="Equation" r:id="rId11" imgW="228501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9" y="1872"/>
                          <a:ext cx="229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79" name="Object 7"/>
            <p:cNvGraphicFramePr>
              <a:graphicFrameLocks noChangeAspect="1"/>
            </p:cNvGraphicFramePr>
            <p:nvPr/>
          </p:nvGraphicFramePr>
          <p:xfrm>
            <a:off x="3180" y="2256"/>
            <a:ext cx="204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65" name="Equation" r:id="rId12" imgW="215619" imgH="215619" progId="Equation.3">
                    <p:embed/>
                  </p:oleObj>
                </mc:Choice>
                <mc:Fallback>
                  <p:oleObj name="Equation" r:id="rId12" imgW="215619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0" y="2256"/>
                          <a:ext cx="204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70"/>
          <p:cNvGrpSpPr>
            <a:grpSpLocks/>
          </p:cNvGrpSpPr>
          <p:nvPr/>
        </p:nvGrpSpPr>
        <p:grpSpPr bwMode="auto">
          <a:xfrm>
            <a:off x="2913063" y="4377316"/>
            <a:ext cx="3106737" cy="1755775"/>
            <a:chOff x="1835" y="3024"/>
            <a:chExt cx="1957" cy="1106"/>
          </a:xfrm>
        </p:grpSpPr>
        <p:sp>
          <p:nvSpPr>
            <p:cNvPr id="49162" name="Line 120"/>
            <p:cNvSpPr>
              <a:spLocks noChangeShapeType="1"/>
            </p:cNvSpPr>
            <p:nvPr/>
          </p:nvSpPr>
          <p:spPr bwMode="auto">
            <a:xfrm flipV="1">
              <a:off x="2064" y="3072"/>
              <a:ext cx="0" cy="8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3" name="Line 121"/>
            <p:cNvSpPr>
              <a:spLocks noChangeShapeType="1"/>
            </p:cNvSpPr>
            <p:nvPr/>
          </p:nvSpPr>
          <p:spPr bwMode="auto">
            <a:xfrm>
              <a:off x="2064" y="3908"/>
              <a:ext cx="16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4" name="Freeform 122"/>
            <p:cNvSpPr>
              <a:spLocks/>
            </p:cNvSpPr>
            <p:nvPr/>
          </p:nvSpPr>
          <p:spPr bwMode="auto">
            <a:xfrm>
              <a:off x="2064" y="3168"/>
              <a:ext cx="1655" cy="618"/>
            </a:xfrm>
            <a:custGeom>
              <a:avLst/>
              <a:gdLst>
                <a:gd name="T0" fmla="*/ 0 w 4368"/>
                <a:gd name="T1" fmla="*/ 2 h 1632"/>
                <a:gd name="T2" fmla="*/ 1 w 4368"/>
                <a:gd name="T3" fmla="*/ 0 h 1632"/>
                <a:gd name="T4" fmla="*/ 2 w 4368"/>
                <a:gd name="T5" fmla="*/ 2 h 1632"/>
                <a:gd name="T6" fmla="*/ 3 w 4368"/>
                <a:gd name="T7" fmla="*/ 0 h 1632"/>
                <a:gd name="T8" fmla="*/ 5 w 4368"/>
                <a:gd name="T9" fmla="*/ 2 h 1632"/>
                <a:gd name="T10" fmla="*/ 5 w 4368"/>
                <a:gd name="T11" fmla="*/ 1 h 16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368"/>
                <a:gd name="T19" fmla="*/ 0 h 1632"/>
                <a:gd name="T20" fmla="*/ 4368 w 4368"/>
                <a:gd name="T21" fmla="*/ 1632 h 16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368" h="1632">
                  <a:moveTo>
                    <a:pt x="0" y="1592"/>
                  </a:moveTo>
                  <a:cubicBezTo>
                    <a:pt x="196" y="804"/>
                    <a:pt x="392" y="16"/>
                    <a:pt x="672" y="8"/>
                  </a:cubicBezTo>
                  <a:cubicBezTo>
                    <a:pt x="952" y="0"/>
                    <a:pt x="1304" y="1536"/>
                    <a:pt x="1680" y="1544"/>
                  </a:cubicBezTo>
                  <a:cubicBezTo>
                    <a:pt x="2056" y="1552"/>
                    <a:pt x="2552" y="72"/>
                    <a:pt x="2928" y="56"/>
                  </a:cubicBezTo>
                  <a:cubicBezTo>
                    <a:pt x="3304" y="40"/>
                    <a:pt x="3696" y="1264"/>
                    <a:pt x="3936" y="1448"/>
                  </a:cubicBezTo>
                  <a:cubicBezTo>
                    <a:pt x="4176" y="1632"/>
                    <a:pt x="4272" y="1396"/>
                    <a:pt x="4368" y="1160"/>
                  </a:cubicBezTo>
                </a:path>
              </a:pathLst>
            </a:custGeom>
            <a:noFill/>
            <a:ln w="952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49165" name="Object 2"/>
            <p:cNvGraphicFramePr>
              <a:graphicFrameLocks noChangeAspect="1"/>
            </p:cNvGraphicFramePr>
            <p:nvPr/>
          </p:nvGraphicFramePr>
          <p:xfrm>
            <a:off x="3665" y="3908"/>
            <a:ext cx="127" cy="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66" name="Equation" r:id="rId13" imgW="88746" imgH="152136" progId="Equation.3">
                    <p:embed/>
                  </p:oleObj>
                </mc:Choice>
                <mc:Fallback>
                  <p:oleObj name="Equation" r:id="rId13" imgW="88746" imgH="15213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65" y="3908"/>
                          <a:ext cx="127" cy="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66" name="Line 145"/>
            <p:cNvSpPr>
              <a:spLocks noChangeShapeType="1"/>
            </p:cNvSpPr>
            <p:nvPr/>
          </p:nvSpPr>
          <p:spPr bwMode="auto">
            <a:xfrm>
              <a:off x="2064" y="3840"/>
              <a:ext cx="1680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7" name="Line 146"/>
            <p:cNvSpPr>
              <a:spLocks noChangeShapeType="1"/>
            </p:cNvSpPr>
            <p:nvPr/>
          </p:nvSpPr>
          <p:spPr bwMode="auto">
            <a:xfrm>
              <a:off x="2064" y="3120"/>
              <a:ext cx="1680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8" name="Text Box 153"/>
            <p:cNvSpPr txBox="1">
              <a:spLocks noChangeArrowheads="1"/>
            </p:cNvSpPr>
            <p:nvPr/>
          </p:nvSpPr>
          <p:spPr bwMode="auto">
            <a:xfrm>
              <a:off x="2496" y="3897"/>
              <a:ext cx="81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800"/>
                <a:t>Ideal Range</a:t>
              </a:r>
            </a:p>
          </p:txBody>
        </p:sp>
        <p:graphicFrame>
          <p:nvGraphicFramePr>
            <p:cNvPr id="49169" name="Object 3"/>
            <p:cNvGraphicFramePr>
              <a:graphicFrameLocks noChangeAspect="1"/>
            </p:cNvGraphicFramePr>
            <p:nvPr/>
          </p:nvGraphicFramePr>
          <p:xfrm>
            <a:off x="1835" y="3024"/>
            <a:ext cx="229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67" name="Equation" r:id="rId14" imgW="228501" imgH="215806" progId="Equation.3">
                    <p:embed/>
                  </p:oleObj>
                </mc:Choice>
                <mc:Fallback>
                  <p:oleObj name="Equation" r:id="rId14" imgW="228501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5" y="3024"/>
                          <a:ext cx="229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70" name="Object 4"/>
            <p:cNvGraphicFramePr>
              <a:graphicFrameLocks noChangeAspect="1"/>
            </p:cNvGraphicFramePr>
            <p:nvPr/>
          </p:nvGraphicFramePr>
          <p:xfrm>
            <a:off x="1836" y="3732"/>
            <a:ext cx="204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68" name="Equation" r:id="rId15" imgW="215619" imgH="215619" progId="Equation.3">
                    <p:embed/>
                  </p:oleObj>
                </mc:Choice>
                <mc:Fallback>
                  <p:oleObj name="Equation" r:id="rId15" imgW="215619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6" y="3732"/>
                          <a:ext cx="204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" name="Slide Number Placeholder 3"/>
          <p:cNvSpPr txBox="1">
            <a:spLocks/>
          </p:cNvSpPr>
          <p:nvPr/>
        </p:nvSpPr>
        <p:spPr>
          <a:xfrm>
            <a:off x="2223845" y="640056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74F618-CACE-4FD6-AC09-05B693CE5579}" type="slidenum">
              <a:rPr lang="en-US" sz="1200" smtClean="0">
                <a:solidFill>
                  <a:srgbClr val="000000"/>
                </a:solidFill>
              </a:rPr>
              <a:pPr algn="r"/>
              <a:t>9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126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4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4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4639" grpId="0" animBg="1"/>
      <p:bldP spid="96473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7">
      <a:dk1>
        <a:srgbClr val="990000"/>
      </a:dk1>
      <a:lt1>
        <a:srgbClr val="FFFFFF"/>
      </a:lt1>
      <a:dk2>
        <a:srgbClr val="FFFFFF"/>
      </a:dk2>
      <a:lt2>
        <a:srgbClr val="FFFFFF"/>
      </a:lt2>
      <a:accent1>
        <a:srgbClr val="606060"/>
      </a:accent1>
      <a:accent2>
        <a:srgbClr val="A9A9A9"/>
      </a:accent2>
      <a:accent3>
        <a:srgbClr val="CCCCCC"/>
      </a:accent3>
      <a:accent4>
        <a:srgbClr val="990000"/>
      </a:accent4>
      <a:accent5>
        <a:srgbClr val="000000"/>
      </a:accent5>
      <a:accent6>
        <a:srgbClr val="969696"/>
      </a:accent6>
      <a:hlink>
        <a:srgbClr val="990000"/>
      </a:hlink>
      <a:folHlink>
        <a:srgbClr val="AEAE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38171</TotalTime>
  <Words>1105</Words>
  <Application>Microsoft Macintosh PowerPoint</Application>
  <PresentationFormat>On-screen Show (4:3)</PresentationFormat>
  <Paragraphs>306</Paragraphs>
  <Slides>41</Slides>
  <Notes>17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Office Theme</vt:lpstr>
      <vt:lpstr>Equation</vt:lpstr>
      <vt:lpstr>18-349: Introduction to Embedded  Real-Time Systems </vt:lpstr>
      <vt:lpstr>Administrivia</vt:lpstr>
      <vt:lpstr>Last Lecture</vt:lpstr>
      <vt:lpstr>Lecture Overview</vt:lpstr>
      <vt:lpstr>We live in an analog world</vt:lpstr>
      <vt:lpstr>Transducers convert one  form of energy into another</vt:lpstr>
      <vt:lpstr>Going from analog to digital</vt:lpstr>
      <vt:lpstr>Representing an analog signal digitally</vt:lpstr>
      <vt:lpstr>Choosing the horizontal range</vt:lpstr>
      <vt:lpstr>Choosing the horizontal granularity</vt:lpstr>
      <vt:lpstr>Choosing the sample rate</vt:lpstr>
      <vt:lpstr>Shannon-Nyquist sampling theorem</vt:lpstr>
      <vt:lpstr>Converting between voltages,  ADC counts, and engineering units</vt:lpstr>
      <vt:lpstr>A note about sampling and arithmetic*</vt:lpstr>
      <vt:lpstr>Use anti-aliasing filters on ADC inputs to ensure that Shannon-Nyquist is satisfied</vt:lpstr>
      <vt:lpstr>Designing the anti-aliasing filter</vt:lpstr>
      <vt:lpstr>Do I really need to condition my input signal?</vt:lpstr>
      <vt:lpstr>Can use dithering to deal with quantization</vt:lpstr>
      <vt:lpstr>Single-Ended vs Differential</vt:lpstr>
      <vt:lpstr>ADS1015 (our friend from lab 1)</vt:lpstr>
      <vt:lpstr>Lab 1 Board</vt:lpstr>
      <vt:lpstr>Microphone</vt:lpstr>
      <vt:lpstr>ADS1015 </vt:lpstr>
      <vt:lpstr>ADS1015 </vt:lpstr>
      <vt:lpstr>ADS1015  - Reg Maps (RTM)</vt:lpstr>
      <vt:lpstr>ADS1015 - PGA </vt:lpstr>
      <vt:lpstr>ADS1015 – I2C</vt:lpstr>
      <vt:lpstr>Analog to Digital Converter (ADC)</vt:lpstr>
      <vt:lpstr>FLASH ADC</vt:lpstr>
      <vt:lpstr>RAMP ADC</vt:lpstr>
      <vt:lpstr>Successive Approximation ADC</vt:lpstr>
      <vt:lpstr>Single-Slope ADC</vt:lpstr>
      <vt:lpstr>Sigma-Delta ADC</vt:lpstr>
      <vt:lpstr>Digital to Analog Converter (DAC)</vt:lpstr>
      <vt:lpstr>PWM DAC</vt:lpstr>
      <vt:lpstr>Binary-scaled DAC Architecture</vt:lpstr>
      <vt:lpstr>Voltage Divider DAC Architecture</vt:lpstr>
      <vt:lpstr>Ladder DAC</vt:lpstr>
      <vt:lpstr>DAC output signal conditioning</vt:lpstr>
      <vt:lpstr>Amplifiers (quick thoughts)</vt:lpstr>
      <vt:lpstr>Summary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 Gooch</dc:creator>
  <cp:lastModifiedBy>Anthony Rowe</cp:lastModifiedBy>
  <cp:revision>856</cp:revision>
  <cp:lastPrinted>2016-09-26T20:12:50Z</cp:lastPrinted>
  <dcterms:created xsi:type="dcterms:W3CDTF">2010-12-17T20:07:52Z</dcterms:created>
  <dcterms:modified xsi:type="dcterms:W3CDTF">2016-09-28T18:41:08Z</dcterms:modified>
</cp:coreProperties>
</file>